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Montserrat" panose="00000500000000000000" pitchFamily="2" charset="-52"/>
      <p:regular r:id="rId24"/>
      <p:bold r:id="rId25"/>
      <p:italic r:id="rId26"/>
      <p:boldItalic r:id="rId27"/>
    </p:embeddedFont>
    <p:embeddedFont>
      <p:font typeface="Montserrat Bold" panose="00000800000000000000" charset="-52"/>
      <p:regular r:id="rId28"/>
    </p:embeddedFont>
    <p:embeddedFont>
      <p:font typeface="Poppins" panose="00000500000000000000" pitchFamily="2" charset="0"/>
      <p:regular r:id="rId29"/>
      <p:bold r:id="rId30"/>
      <p:italic r:id="rId31"/>
      <p:boldItalic r:id="rId32"/>
    </p:embeddedFont>
    <p:embeddedFont>
      <p:font typeface="Roca One" panose="020B0604020202020204" charset="-52"/>
      <p:regular r:id="rId33"/>
    </p:embeddedFont>
    <p:embeddedFont>
      <p:font typeface="Sacramento" panose="02000507000000020000" pitchFamily="2"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1" d="100"/>
          <a:sy n="41" d="100"/>
        </p:scale>
        <p:origin x="1056" y="1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2069549">
            <a:off x="13866740" y="-203336"/>
            <a:ext cx="4203541" cy="3604536"/>
          </a:xfrm>
          <a:custGeom>
            <a:avLst/>
            <a:gdLst/>
            <a:ahLst/>
            <a:cxnLst/>
            <a:rect l="l" t="t" r="r" b="b"/>
            <a:pathLst>
              <a:path w="4203541" h="3604536">
                <a:moveTo>
                  <a:pt x="0" y="0"/>
                </a:moveTo>
                <a:lnTo>
                  <a:pt x="4203541" y="0"/>
                </a:lnTo>
                <a:lnTo>
                  <a:pt x="4203541" y="3604536"/>
                </a:lnTo>
                <a:lnTo>
                  <a:pt x="0" y="3604536"/>
                </a:lnTo>
                <a:lnTo>
                  <a:pt x="0" y="0"/>
                </a:lnTo>
                <a:close/>
              </a:path>
            </a:pathLst>
          </a:custGeom>
          <a:blipFill>
            <a:blip r:embed="rId2">
              <a:alphaModFix amt="30000"/>
            </a:blip>
            <a:stretch>
              <a:fillRect/>
            </a:stretch>
          </a:blipFill>
        </p:spPr>
      </p:sp>
      <p:sp>
        <p:nvSpPr>
          <p:cNvPr id="3" name="Freeform 3"/>
          <p:cNvSpPr/>
          <p:nvPr/>
        </p:nvSpPr>
        <p:spPr>
          <a:xfrm rot="-2032402">
            <a:off x="-7169" y="615452"/>
            <a:ext cx="3608520" cy="3094306"/>
          </a:xfrm>
          <a:custGeom>
            <a:avLst/>
            <a:gdLst/>
            <a:ahLst/>
            <a:cxnLst/>
            <a:rect l="l" t="t" r="r" b="b"/>
            <a:pathLst>
              <a:path w="3608520" h="3094306">
                <a:moveTo>
                  <a:pt x="0" y="0"/>
                </a:moveTo>
                <a:lnTo>
                  <a:pt x="3608520" y="0"/>
                </a:lnTo>
                <a:lnTo>
                  <a:pt x="3608520" y="3094306"/>
                </a:lnTo>
                <a:lnTo>
                  <a:pt x="0" y="3094306"/>
                </a:lnTo>
                <a:lnTo>
                  <a:pt x="0" y="0"/>
                </a:lnTo>
                <a:close/>
              </a:path>
            </a:pathLst>
          </a:custGeom>
          <a:blipFill>
            <a:blip r:embed="rId2">
              <a:alphaModFix amt="30000"/>
            </a:blip>
            <a:stretch>
              <a:fillRect/>
            </a:stretch>
          </a:blipFill>
        </p:spPr>
      </p:sp>
      <p:sp>
        <p:nvSpPr>
          <p:cNvPr id="4" name="Freeform 4"/>
          <p:cNvSpPr/>
          <p:nvPr/>
        </p:nvSpPr>
        <p:spPr>
          <a:xfrm>
            <a:off x="-106492" y="-1076727"/>
            <a:ext cx="4263929" cy="4653675"/>
          </a:xfrm>
          <a:custGeom>
            <a:avLst/>
            <a:gdLst/>
            <a:ahLst/>
            <a:cxnLst/>
            <a:rect l="l" t="t" r="r" b="b"/>
            <a:pathLst>
              <a:path w="4263929" h="4653675">
                <a:moveTo>
                  <a:pt x="0" y="0"/>
                </a:moveTo>
                <a:lnTo>
                  <a:pt x="4263929" y="0"/>
                </a:lnTo>
                <a:lnTo>
                  <a:pt x="4263929" y="4653674"/>
                </a:lnTo>
                <a:lnTo>
                  <a:pt x="0" y="4653674"/>
                </a:lnTo>
                <a:lnTo>
                  <a:pt x="0" y="0"/>
                </a:lnTo>
                <a:close/>
              </a:path>
            </a:pathLst>
          </a:custGeom>
          <a:blipFill>
            <a:blip r:embed="rId3"/>
            <a:stretch>
              <a:fillRect/>
            </a:stretch>
          </a:blipFill>
        </p:spPr>
      </p:sp>
      <p:sp>
        <p:nvSpPr>
          <p:cNvPr id="5" name="Freeform 5"/>
          <p:cNvSpPr/>
          <p:nvPr/>
        </p:nvSpPr>
        <p:spPr>
          <a:xfrm flipH="1">
            <a:off x="13836546" y="-904461"/>
            <a:ext cx="4263929" cy="4653675"/>
          </a:xfrm>
          <a:custGeom>
            <a:avLst/>
            <a:gdLst/>
            <a:ahLst/>
            <a:cxnLst/>
            <a:rect l="l" t="t" r="r" b="b"/>
            <a:pathLst>
              <a:path w="4263929" h="4653675">
                <a:moveTo>
                  <a:pt x="4263929" y="0"/>
                </a:moveTo>
                <a:lnTo>
                  <a:pt x="0" y="0"/>
                </a:lnTo>
                <a:lnTo>
                  <a:pt x="0" y="4653675"/>
                </a:lnTo>
                <a:lnTo>
                  <a:pt x="4263929" y="4653675"/>
                </a:lnTo>
                <a:lnTo>
                  <a:pt x="4263929" y="0"/>
                </a:lnTo>
                <a:close/>
              </a:path>
            </a:pathLst>
          </a:custGeom>
          <a:blipFill>
            <a:blip r:embed="rId3"/>
            <a:stretch>
              <a:fillRect/>
            </a:stretch>
          </a:blipFill>
        </p:spPr>
      </p:sp>
      <p:sp>
        <p:nvSpPr>
          <p:cNvPr id="6" name="Freeform 6"/>
          <p:cNvSpPr/>
          <p:nvPr/>
        </p:nvSpPr>
        <p:spPr>
          <a:xfrm rot="1090386">
            <a:off x="362814" y="5386952"/>
            <a:ext cx="2350474" cy="4935378"/>
          </a:xfrm>
          <a:custGeom>
            <a:avLst/>
            <a:gdLst/>
            <a:ahLst/>
            <a:cxnLst/>
            <a:rect l="l" t="t" r="r" b="b"/>
            <a:pathLst>
              <a:path w="2350474" h="4935378">
                <a:moveTo>
                  <a:pt x="0" y="0"/>
                </a:moveTo>
                <a:lnTo>
                  <a:pt x="2350474" y="0"/>
                </a:lnTo>
                <a:lnTo>
                  <a:pt x="2350474" y="4935377"/>
                </a:lnTo>
                <a:lnTo>
                  <a:pt x="0" y="4935377"/>
                </a:lnTo>
                <a:lnTo>
                  <a:pt x="0" y="0"/>
                </a:lnTo>
                <a:close/>
              </a:path>
            </a:pathLst>
          </a:custGeom>
          <a:blipFill>
            <a:blip r:embed="rId4"/>
            <a:stretch>
              <a:fillRect/>
            </a:stretch>
          </a:blipFill>
        </p:spPr>
      </p:sp>
      <p:sp>
        <p:nvSpPr>
          <p:cNvPr id="7" name="Freeform 7"/>
          <p:cNvSpPr/>
          <p:nvPr/>
        </p:nvSpPr>
        <p:spPr>
          <a:xfrm rot="-1401299">
            <a:off x="15531303" y="6446841"/>
            <a:ext cx="2804946" cy="3715160"/>
          </a:xfrm>
          <a:custGeom>
            <a:avLst/>
            <a:gdLst/>
            <a:ahLst/>
            <a:cxnLst/>
            <a:rect l="l" t="t" r="r" b="b"/>
            <a:pathLst>
              <a:path w="2804946" h="3715160">
                <a:moveTo>
                  <a:pt x="0" y="0"/>
                </a:moveTo>
                <a:lnTo>
                  <a:pt x="2804946" y="0"/>
                </a:lnTo>
                <a:lnTo>
                  <a:pt x="2804946" y="3715160"/>
                </a:lnTo>
                <a:lnTo>
                  <a:pt x="0" y="3715160"/>
                </a:lnTo>
                <a:lnTo>
                  <a:pt x="0" y="0"/>
                </a:lnTo>
                <a:close/>
              </a:path>
            </a:pathLst>
          </a:custGeom>
          <a:blipFill>
            <a:blip r:embed="rId5"/>
            <a:stretch>
              <a:fillRect/>
            </a:stretch>
          </a:blipFill>
        </p:spPr>
      </p:sp>
      <p:sp>
        <p:nvSpPr>
          <p:cNvPr id="8" name="TextBox 8"/>
          <p:cNvSpPr txBox="1"/>
          <p:nvPr/>
        </p:nvSpPr>
        <p:spPr>
          <a:xfrm>
            <a:off x="3838446" y="3824597"/>
            <a:ext cx="11446421" cy="1650658"/>
          </a:xfrm>
          <a:prstGeom prst="rect">
            <a:avLst/>
          </a:prstGeom>
        </p:spPr>
        <p:txBody>
          <a:bodyPr lIns="0" tIns="0" rIns="0" bIns="0" rtlCol="0" anchor="t">
            <a:spAutoFit/>
          </a:bodyPr>
          <a:lstStyle/>
          <a:p>
            <a:pPr algn="ctr">
              <a:lnSpc>
                <a:spcPts val="12486"/>
              </a:lnSpc>
            </a:pPr>
            <a:r>
              <a:rPr lang="en-US" sz="12486">
                <a:solidFill>
                  <a:srgbClr val="545454"/>
                </a:solidFill>
                <a:latin typeface="Roca One"/>
              </a:rPr>
              <a:t>STOCK  DATA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535216" cy="10287000"/>
            <a:chOff x="0" y="0"/>
            <a:chExt cx="2511333" cy="2709333"/>
          </a:xfrm>
        </p:grpSpPr>
        <p:sp>
          <p:nvSpPr>
            <p:cNvPr id="3" name="Freeform 3"/>
            <p:cNvSpPr/>
            <p:nvPr/>
          </p:nvSpPr>
          <p:spPr>
            <a:xfrm>
              <a:off x="0" y="0"/>
              <a:ext cx="2511333" cy="2709333"/>
            </a:xfrm>
            <a:custGeom>
              <a:avLst/>
              <a:gdLst/>
              <a:ahLst/>
              <a:cxnLst/>
              <a:rect l="l" t="t" r="r" b="b"/>
              <a:pathLst>
                <a:path w="2511333" h="2709333">
                  <a:moveTo>
                    <a:pt x="0" y="0"/>
                  </a:moveTo>
                  <a:lnTo>
                    <a:pt x="2511333" y="0"/>
                  </a:lnTo>
                  <a:lnTo>
                    <a:pt x="2511333" y="2709333"/>
                  </a:lnTo>
                  <a:lnTo>
                    <a:pt x="0" y="2709333"/>
                  </a:lnTo>
                  <a:close/>
                </a:path>
              </a:pathLst>
            </a:custGeom>
            <a:solidFill>
              <a:srgbClr val="F4EADE"/>
            </a:solidFill>
          </p:spPr>
        </p:sp>
        <p:sp>
          <p:nvSpPr>
            <p:cNvPr id="4" name="TextBox 4"/>
            <p:cNvSpPr txBox="1"/>
            <p:nvPr/>
          </p:nvSpPr>
          <p:spPr>
            <a:xfrm>
              <a:off x="0" y="-57150"/>
              <a:ext cx="2511333"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a:off x="0" y="-591934"/>
            <a:ext cx="2360618" cy="2576391"/>
          </a:xfrm>
          <a:custGeom>
            <a:avLst/>
            <a:gdLst/>
            <a:ahLst/>
            <a:cxnLst/>
            <a:rect l="l" t="t" r="r" b="b"/>
            <a:pathLst>
              <a:path w="2360618" h="2576391">
                <a:moveTo>
                  <a:pt x="0" y="0"/>
                </a:moveTo>
                <a:lnTo>
                  <a:pt x="2360618" y="0"/>
                </a:lnTo>
                <a:lnTo>
                  <a:pt x="2360618" y="2576391"/>
                </a:lnTo>
                <a:lnTo>
                  <a:pt x="0" y="2576391"/>
                </a:lnTo>
                <a:lnTo>
                  <a:pt x="0" y="0"/>
                </a:lnTo>
                <a:close/>
              </a:path>
            </a:pathLst>
          </a:custGeom>
          <a:blipFill>
            <a:blip r:embed="rId2"/>
            <a:stretch>
              <a:fillRect/>
            </a:stretch>
          </a:blipFill>
        </p:spPr>
      </p:sp>
      <p:sp>
        <p:nvSpPr>
          <p:cNvPr id="6" name="Freeform 6"/>
          <p:cNvSpPr/>
          <p:nvPr/>
        </p:nvSpPr>
        <p:spPr>
          <a:xfrm>
            <a:off x="-301054" y="2256017"/>
            <a:ext cx="9836270" cy="5774965"/>
          </a:xfrm>
          <a:custGeom>
            <a:avLst/>
            <a:gdLst/>
            <a:ahLst/>
            <a:cxnLst/>
            <a:rect l="l" t="t" r="r" b="b"/>
            <a:pathLst>
              <a:path w="9836270" h="5774965">
                <a:moveTo>
                  <a:pt x="0" y="0"/>
                </a:moveTo>
                <a:lnTo>
                  <a:pt x="9836270" y="0"/>
                </a:lnTo>
                <a:lnTo>
                  <a:pt x="9836270" y="5774965"/>
                </a:lnTo>
                <a:lnTo>
                  <a:pt x="0" y="5774965"/>
                </a:lnTo>
                <a:lnTo>
                  <a:pt x="0" y="0"/>
                </a:lnTo>
                <a:close/>
              </a:path>
            </a:pathLst>
          </a:custGeom>
          <a:blipFill>
            <a:blip r:embed="rId3"/>
            <a:stretch>
              <a:fillRect r="-3021"/>
            </a:stretch>
          </a:blipFill>
        </p:spPr>
        <p:txBody>
          <a:bodyPr/>
          <a:lstStyle/>
          <a:p>
            <a:endParaRPr lang="en-US" dirty="0"/>
          </a:p>
        </p:txBody>
      </p:sp>
      <p:sp>
        <p:nvSpPr>
          <p:cNvPr id="7" name="Freeform 7"/>
          <p:cNvSpPr/>
          <p:nvPr/>
        </p:nvSpPr>
        <p:spPr>
          <a:xfrm>
            <a:off x="9743174" y="2498807"/>
            <a:ext cx="8544826" cy="5289386"/>
          </a:xfrm>
          <a:custGeom>
            <a:avLst/>
            <a:gdLst/>
            <a:ahLst/>
            <a:cxnLst/>
            <a:rect l="l" t="t" r="r" b="b"/>
            <a:pathLst>
              <a:path w="8544826" h="5289386">
                <a:moveTo>
                  <a:pt x="0" y="0"/>
                </a:moveTo>
                <a:lnTo>
                  <a:pt x="8544826" y="0"/>
                </a:lnTo>
                <a:lnTo>
                  <a:pt x="8544826" y="5289386"/>
                </a:lnTo>
                <a:lnTo>
                  <a:pt x="0" y="5289386"/>
                </a:lnTo>
                <a:lnTo>
                  <a:pt x="0" y="0"/>
                </a:lnTo>
                <a:close/>
              </a:path>
            </a:pathLst>
          </a:custGeom>
          <a:blipFill>
            <a:blip r:embed="rId4"/>
            <a:stretch>
              <a:fillRect r="-7012"/>
            </a:stretch>
          </a:blipFill>
        </p:spPr>
      </p:sp>
      <p:sp>
        <p:nvSpPr>
          <p:cNvPr id="8" name="TextBox 8"/>
          <p:cNvSpPr txBox="1"/>
          <p:nvPr/>
        </p:nvSpPr>
        <p:spPr>
          <a:xfrm>
            <a:off x="1360186" y="1339234"/>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2-Scatter chart</a:t>
            </a:r>
          </a:p>
        </p:txBody>
      </p:sp>
      <p:sp>
        <p:nvSpPr>
          <p:cNvPr id="9" name="TextBox 9"/>
          <p:cNvSpPr txBox="1"/>
          <p:nvPr/>
        </p:nvSpPr>
        <p:spPr>
          <a:xfrm>
            <a:off x="39369" y="8103798"/>
            <a:ext cx="8777138" cy="2110386"/>
          </a:xfrm>
          <a:prstGeom prst="rect">
            <a:avLst/>
          </a:prstGeom>
        </p:spPr>
        <p:txBody>
          <a:bodyPr wrap="square" lIns="0" tIns="0" rIns="0" bIns="0" rtlCol="0" anchor="t">
            <a:spAutoFit/>
          </a:bodyPr>
          <a:lstStyle/>
          <a:p>
            <a:pPr>
              <a:lnSpc>
                <a:spcPts val="5695"/>
              </a:lnSpc>
            </a:pPr>
            <a:r>
              <a:rPr lang="en-US" sz="3164" dirty="0">
                <a:solidFill>
                  <a:srgbClr val="545454"/>
                </a:solidFill>
                <a:latin typeface="Montserrat"/>
              </a:rPr>
              <a:t>High Price vs. Volume Scatter Plot that show us the most high price for the volume</a:t>
            </a:r>
          </a:p>
        </p:txBody>
      </p:sp>
      <p:sp>
        <p:nvSpPr>
          <p:cNvPr id="10" name="TextBox 10"/>
          <p:cNvSpPr txBox="1"/>
          <p:nvPr/>
        </p:nvSpPr>
        <p:spPr>
          <a:xfrm>
            <a:off x="9535216" y="1314450"/>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3-Histogram chart</a:t>
            </a:r>
          </a:p>
        </p:txBody>
      </p:sp>
      <p:sp>
        <p:nvSpPr>
          <p:cNvPr id="11" name="TextBox 11"/>
          <p:cNvSpPr txBox="1"/>
          <p:nvPr/>
        </p:nvSpPr>
        <p:spPr>
          <a:xfrm>
            <a:off x="9836270" y="7917357"/>
            <a:ext cx="7751622" cy="2110386"/>
          </a:xfrm>
          <a:prstGeom prst="rect">
            <a:avLst/>
          </a:prstGeom>
        </p:spPr>
        <p:txBody>
          <a:bodyPr wrap="square" lIns="0" tIns="0" rIns="0" bIns="0" rtlCol="0" anchor="t">
            <a:spAutoFit/>
          </a:bodyPr>
          <a:lstStyle/>
          <a:p>
            <a:pPr>
              <a:lnSpc>
                <a:spcPts val="5695"/>
              </a:lnSpc>
            </a:pPr>
            <a:r>
              <a:rPr lang="en-US" sz="3164" dirty="0">
                <a:solidFill>
                  <a:srgbClr val="545454"/>
                </a:solidFill>
                <a:latin typeface="Montserrat"/>
              </a:rPr>
              <a:t>Distribution of Adjusted Closing Prices“ that show us the highest Adjusted Closing Prices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256243" cy="10287000"/>
            <a:chOff x="0" y="0"/>
            <a:chExt cx="2437858" cy="2709333"/>
          </a:xfrm>
        </p:grpSpPr>
        <p:sp>
          <p:nvSpPr>
            <p:cNvPr id="3" name="Freeform 3"/>
            <p:cNvSpPr/>
            <p:nvPr/>
          </p:nvSpPr>
          <p:spPr>
            <a:xfrm>
              <a:off x="0" y="0"/>
              <a:ext cx="2437858" cy="2709333"/>
            </a:xfrm>
            <a:custGeom>
              <a:avLst/>
              <a:gdLst/>
              <a:ahLst/>
              <a:cxnLst/>
              <a:rect l="l" t="t" r="r" b="b"/>
              <a:pathLst>
                <a:path w="2437858" h="2709333">
                  <a:moveTo>
                    <a:pt x="0" y="0"/>
                  </a:moveTo>
                  <a:lnTo>
                    <a:pt x="2437858" y="0"/>
                  </a:lnTo>
                  <a:lnTo>
                    <a:pt x="2437858" y="2709333"/>
                  </a:lnTo>
                  <a:lnTo>
                    <a:pt x="0" y="2709333"/>
                  </a:lnTo>
                  <a:close/>
                </a:path>
              </a:pathLst>
            </a:custGeom>
            <a:solidFill>
              <a:srgbClr val="F4EADE"/>
            </a:solidFill>
          </p:spPr>
          <p:txBody>
            <a:bodyPr/>
            <a:lstStyle/>
            <a:p>
              <a:endParaRPr lang="en-US" dirty="0"/>
            </a:p>
          </p:txBody>
        </p:sp>
        <p:sp>
          <p:nvSpPr>
            <p:cNvPr id="4" name="TextBox 4"/>
            <p:cNvSpPr txBox="1"/>
            <p:nvPr/>
          </p:nvSpPr>
          <p:spPr>
            <a:xfrm>
              <a:off x="0" y="-57150"/>
              <a:ext cx="2437858"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rot="-2032402">
            <a:off x="171265" y="429919"/>
            <a:ext cx="6150483" cy="5274039"/>
          </a:xfrm>
          <a:custGeom>
            <a:avLst/>
            <a:gdLst/>
            <a:ahLst/>
            <a:cxnLst/>
            <a:rect l="l" t="t" r="r" b="b"/>
            <a:pathLst>
              <a:path w="6150483" h="5274039">
                <a:moveTo>
                  <a:pt x="0" y="0"/>
                </a:moveTo>
                <a:lnTo>
                  <a:pt x="6150483" y="0"/>
                </a:lnTo>
                <a:lnTo>
                  <a:pt x="6150483" y="5274039"/>
                </a:lnTo>
                <a:lnTo>
                  <a:pt x="0" y="5274039"/>
                </a:lnTo>
                <a:lnTo>
                  <a:pt x="0" y="0"/>
                </a:lnTo>
                <a:close/>
              </a:path>
            </a:pathLst>
          </a:custGeom>
          <a:blipFill>
            <a:blip r:embed="rId2">
              <a:alphaModFix amt="30000"/>
            </a:blip>
            <a:stretch>
              <a:fillRect/>
            </a:stretch>
          </a:blipFill>
        </p:spPr>
      </p:sp>
      <p:sp>
        <p:nvSpPr>
          <p:cNvPr id="6" name="Freeform 6"/>
          <p:cNvSpPr/>
          <p:nvPr/>
        </p:nvSpPr>
        <p:spPr>
          <a:xfrm>
            <a:off x="0" y="1984631"/>
            <a:ext cx="9428231" cy="5759792"/>
          </a:xfrm>
          <a:custGeom>
            <a:avLst/>
            <a:gdLst/>
            <a:ahLst/>
            <a:cxnLst/>
            <a:rect l="l" t="t" r="r" b="b"/>
            <a:pathLst>
              <a:path w="9428231" h="5759792">
                <a:moveTo>
                  <a:pt x="0" y="0"/>
                </a:moveTo>
                <a:lnTo>
                  <a:pt x="9428231" y="0"/>
                </a:lnTo>
                <a:lnTo>
                  <a:pt x="9428231" y="5759792"/>
                </a:lnTo>
                <a:lnTo>
                  <a:pt x="0" y="5759792"/>
                </a:lnTo>
                <a:lnTo>
                  <a:pt x="0" y="0"/>
                </a:lnTo>
                <a:close/>
              </a:path>
            </a:pathLst>
          </a:custGeom>
          <a:blipFill>
            <a:blip r:embed="rId3"/>
            <a:stretch>
              <a:fillRect/>
            </a:stretch>
          </a:blipFill>
        </p:spPr>
      </p:sp>
      <p:sp>
        <p:nvSpPr>
          <p:cNvPr id="7" name="Freeform 7"/>
          <p:cNvSpPr/>
          <p:nvPr/>
        </p:nvSpPr>
        <p:spPr>
          <a:xfrm>
            <a:off x="9256243" y="1993832"/>
            <a:ext cx="9031757" cy="5741390"/>
          </a:xfrm>
          <a:custGeom>
            <a:avLst/>
            <a:gdLst/>
            <a:ahLst/>
            <a:cxnLst/>
            <a:rect l="l" t="t" r="r" b="b"/>
            <a:pathLst>
              <a:path w="9031757" h="5741390">
                <a:moveTo>
                  <a:pt x="0" y="0"/>
                </a:moveTo>
                <a:lnTo>
                  <a:pt x="9031757" y="0"/>
                </a:lnTo>
                <a:lnTo>
                  <a:pt x="9031757" y="5741390"/>
                </a:lnTo>
                <a:lnTo>
                  <a:pt x="0" y="5741390"/>
                </a:lnTo>
                <a:lnTo>
                  <a:pt x="0" y="0"/>
                </a:lnTo>
                <a:close/>
              </a:path>
            </a:pathLst>
          </a:custGeom>
          <a:blipFill>
            <a:blip r:embed="rId4"/>
            <a:stretch>
              <a:fillRect r="-9835"/>
            </a:stretch>
          </a:blipFill>
        </p:spPr>
      </p:sp>
      <p:sp>
        <p:nvSpPr>
          <p:cNvPr id="8" name="TextBox 8"/>
          <p:cNvSpPr txBox="1"/>
          <p:nvPr/>
        </p:nvSpPr>
        <p:spPr>
          <a:xfrm>
            <a:off x="919645" y="769931"/>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4-Boxplot chart</a:t>
            </a:r>
          </a:p>
        </p:txBody>
      </p:sp>
      <p:sp>
        <p:nvSpPr>
          <p:cNvPr id="9" name="TextBox 9"/>
          <p:cNvSpPr txBox="1"/>
          <p:nvPr/>
        </p:nvSpPr>
        <p:spPr>
          <a:xfrm>
            <a:off x="9256243" y="979419"/>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5-Density chart</a:t>
            </a:r>
          </a:p>
        </p:txBody>
      </p:sp>
      <p:sp>
        <p:nvSpPr>
          <p:cNvPr id="10" name="TextBox 10"/>
          <p:cNvSpPr txBox="1"/>
          <p:nvPr/>
        </p:nvSpPr>
        <p:spPr>
          <a:xfrm>
            <a:off x="9692152" y="8367411"/>
            <a:ext cx="7681448" cy="1379417"/>
          </a:xfrm>
          <a:prstGeom prst="rect">
            <a:avLst/>
          </a:prstGeom>
        </p:spPr>
        <p:txBody>
          <a:bodyPr wrap="square" lIns="0" tIns="0" rIns="0" bIns="0" rtlCol="0" anchor="t">
            <a:spAutoFit/>
          </a:bodyPr>
          <a:lstStyle/>
          <a:p>
            <a:pPr>
              <a:lnSpc>
                <a:spcPts val="5695"/>
              </a:lnSpc>
            </a:pPr>
            <a:r>
              <a:rPr lang="en-US" sz="3164" dirty="0">
                <a:solidFill>
                  <a:srgbClr val="545454"/>
                </a:solidFill>
                <a:latin typeface="Montserrat"/>
              </a:rPr>
              <a:t>Volume Distribution Density Plot</a:t>
            </a:r>
            <a:r>
              <a:rPr lang="ar-EG" sz="3164" dirty="0">
                <a:solidFill>
                  <a:srgbClr val="545454"/>
                </a:solidFill>
                <a:latin typeface="Montserrat"/>
              </a:rPr>
              <a:t> </a:t>
            </a:r>
            <a:r>
              <a:rPr lang="en-US" sz="3164" dirty="0">
                <a:solidFill>
                  <a:srgbClr val="545454"/>
                </a:solidFill>
                <a:latin typeface="Montserrat"/>
              </a:rPr>
              <a:t>that show us the highest volume</a:t>
            </a:r>
          </a:p>
        </p:txBody>
      </p:sp>
      <p:sp>
        <p:nvSpPr>
          <p:cNvPr id="11" name="TextBox 11"/>
          <p:cNvSpPr txBox="1"/>
          <p:nvPr/>
        </p:nvSpPr>
        <p:spPr>
          <a:xfrm>
            <a:off x="665145" y="8246862"/>
            <a:ext cx="8208822" cy="1379417"/>
          </a:xfrm>
          <a:prstGeom prst="rect">
            <a:avLst/>
          </a:prstGeom>
        </p:spPr>
        <p:txBody>
          <a:bodyPr lIns="0" tIns="0" rIns="0" bIns="0" rtlCol="0" anchor="t">
            <a:spAutoFit/>
          </a:bodyPr>
          <a:lstStyle/>
          <a:p>
            <a:pPr>
              <a:lnSpc>
                <a:spcPts val="5695"/>
              </a:lnSpc>
            </a:pPr>
            <a:r>
              <a:rPr lang="en-US" sz="3164" dirty="0">
                <a:solidFill>
                  <a:srgbClr val="545454"/>
                </a:solidFill>
                <a:latin typeface="Montserrat"/>
              </a:rPr>
              <a:t>Comparison of Low and High Prices that show us Q1 and Q2(median) and Q3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144000" cy="10287000"/>
            <a:chOff x="0" y="0"/>
            <a:chExt cx="2408296" cy="2709333"/>
          </a:xfrm>
        </p:grpSpPr>
        <p:sp>
          <p:nvSpPr>
            <p:cNvPr id="3" name="Freeform 3"/>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F4EADE"/>
            </a:solidFill>
          </p:spPr>
        </p:sp>
        <p:sp>
          <p:nvSpPr>
            <p:cNvPr id="4" name="TextBox 4"/>
            <p:cNvSpPr txBox="1"/>
            <p:nvPr/>
          </p:nvSpPr>
          <p:spPr>
            <a:xfrm>
              <a:off x="0" y="-57150"/>
              <a:ext cx="2408296"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rot="-2032402">
            <a:off x="-267306" y="660047"/>
            <a:ext cx="6150483" cy="5274039"/>
          </a:xfrm>
          <a:custGeom>
            <a:avLst/>
            <a:gdLst/>
            <a:ahLst/>
            <a:cxnLst/>
            <a:rect l="l" t="t" r="r" b="b"/>
            <a:pathLst>
              <a:path w="6150483" h="5274039">
                <a:moveTo>
                  <a:pt x="0" y="0"/>
                </a:moveTo>
                <a:lnTo>
                  <a:pt x="6150483" y="0"/>
                </a:lnTo>
                <a:lnTo>
                  <a:pt x="6150483" y="5274039"/>
                </a:lnTo>
                <a:lnTo>
                  <a:pt x="0" y="5274039"/>
                </a:lnTo>
                <a:lnTo>
                  <a:pt x="0" y="0"/>
                </a:lnTo>
                <a:close/>
              </a:path>
            </a:pathLst>
          </a:custGeom>
          <a:blipFill>
            <a:blip r:embed="rId2">
              <a:alphaModFix amt="30000"/>
            </a:blip>
            <a:stretch>
              <a:fillRect/>
            </a:stretch>
          </a:blipFill>
        </p:spPr>
      </p:sp>
      <p:sp>
        <p:nvSpPr>
          <p:cNvPr id="6" name="Freeform 6"/>
          <p:cNvSpPr/>
          <p:nvPr/>
        </p:nvSpPr>
        <p:spPr>
          <a:xfrm>
            <a:off x="0" y="-929489"/>
            <a:ext cx="2978771" cy="3251046"/>
          </a:xfrm>
          <a:custGeom>
            <a:avLst/>
            <a:gdLst/>
            <a:ahLst/>
            <a:cxnLst/>
            <a:rect l="l" t="t" r="r" b="b"/>
            <a:pathLst>
              <a:path w="2978771" h="3251046">
                <a:moveTo>
                  <a:pt x="0" y="0"/>
                </a:moveTo>
                <a:lnTo>
                  <a:pt x="2978771" y="0"/>
                </a:lnTo>
                <a:lnTo>
                  <a:pt x="2978771" y="3251046"/>
                </a:lnTo>
                <a:lnTo>
                  <a:pt x="0" y="3251046"/>
                </a:lnTo>
                <a:lnTo>
                  <a:pt x="0" y="0"/>
                </a:lnTo>
                <a:close/>
              </a:path>
            </a:pathLst>
          </a:custGeom>
          <a:blipFill>
            <a:blip r:embed="rId3"/>
            <a:stretch>
              <a:fillRect/>
            </a:stretch>
          </a:blipFill>
        </p:spPr>
      </p:sp>
      <p:sp>
        <p:nvSpPr>
          <p:cNvPr id="7" name="Freeform 7"/>
          <p:cNvSpPr/>
          <p:nvPr/>
        </p:nvSpPr>
        <p:spPr>
          <a:xfrm>
            <a:off x="0" y="2245399"/>
            <a:ext cx="9348293" cy="5796202"/>
          </a:xfrm>
          <a:custGeom>
            <a:avLst/>
            <a:gdLst/>
            <a:ahLst/>
            <a:cxnLst/>
            <a:rect l="l" t="t" r="r" b="b"/>
            <a:pathLst>
              <a:path w="9348293" h="5796202">
                <a:moveTo>
                  <a:pt x="0" y="0"/>
                </a:moveTo>
                <a:lnTo>
                  <a:pt x="9348293" y="0"/>
                </a:lnTo>
                <a:lnTo>
                  <a:pt x="9348293" y="5796202"/>
                </a:lnTo>
                <a:lnTo>
                  <a:pt x="0" y="5796202"/>
                </a:lnTo>
                <a:lnTo>
                  <a:pt x="0" y="0"/>
                </a:lnTo>
                <a:close/>
              </a:path>
            </a:pathLst>
          </a:custGeom>
          <a:blipFill>
            <a:blip r:embed="rId4"/>
            <a:stretch>
              <a:fillRect l="-2185"/>
            </a:stretch>
          </a:blipFill>
        </p:spPr>
        <p:txBody>
          <a:bodyPr/>
          <a:lstStyle/>
          <a:p>
            <a:endParaRPr lang="en-US" dirty="0"/>
          </a:p>
        </p:txBody>
      </p:sp>
      <p:sp>
        <p:nvSpPr>
          <p:cNvPr id="8" name="Freeform 8"/>
          <p:cNvSpPr/>
          <p:nvPr/>
        </p:nvSpPr>
        <p:spPr>
          <a:xfrm>
            <a:off x="9348293" y="2129234"/>
            <a:ext cx="8743635" cy="5741390"/>
          </a:xfrm>
          <a:custGeom>
            <a:avLst/>
            <a:gdLst/>
            <a:ahLst/>
            <a:cxnLst/>
            <a:rect l="l" t="t" r="r" b="b"/>
            <a:pathLst>
              <a:path w="8743635" h="5741390">
                <a:moveTo>
                  <a:pt x="0" y="0"/>
                </a:moveTo>
                <a:lnTo>
                  <a:pt x="8743635" y="0"/>
                </a:lnTo>
                <a:lnTo>
                  <a:pt x="8743635" y="5741390"/>
                </a:lnTo>
                <a:lnTo>
                  <a:pt x="0" y="5741390"/>
                </a:lnTo>
                <a:lnTo>
                  <a:pt x="0" y="0"/>
                </a:lnTo>
                <a:close/>
              </a:path>
            </a:pathLst>
          </a:custGeom>
          <a:blipFill>
            <a:blip r:embed="rId5"/>
            <a:stretch>
              <a:fillRect r="-9880"/>
            </a:stretch>
          </a:blipFill>
        </p:spPr>
      </p:sp>
      <p:sp>
        <p:nvSpPr>
          <p:cNvPr id="9" name="TextBox 9"/>
          <p:cNvSpPr txBox="1"/>
          <p:nvPr/>
        </p:nvSpPr>
        <p:spPr>
          <a:xfrm>
            <a:off x="1028700" y="875100"/>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6-Area chart</a:t>
            </a:r>
          </a:p>
        </p:txBody>
      </p:sp>
      <p:sp>
        <p:nvSpPr>
          <p:cNvPr id="10" name="TextBox 10"/>
          <p:cNvSpPr txBox="1"/>
          <p:nvPr/>
        </p:nvSpPr>
        <p:spPr>
          <a:xfrm>
            <a:off x="9348293" y="899885"/>
            <a:ext cx="7416952" cy="803288"/>
          </a:xfrm>
          <a:prstGeom prst="rect">
            <a:avLst/>
          </a:prstGeom>
        </p:spPr>
        <p:txBody>
          <a:bodyPr lIns="0" tIns="0" rIns="0" bIns="0" rtlCol="0" anchor="t">
            <a:spAutoFit/>
          </a:bodyPr>
          <a:lstStyle/>
          <a:p>
            <a:pPr algn="ctr">
              <a:lnSpc>
                <a:spcPts val="5684"/>
              </a:lnSpc>
            </a:pPr>
            <a:r>
              <a:rPr lang="en-US" sz="7195">
                <a:solidFill>
                  <a:srgbClr val="000000"/>
                </a:solidFill>
                <a:latin typeface="Sacramento"/>
              </a:rPr>
              <a:t>7-Violin chart</a:t>
            </a:r>
          </a:p>
        </p:txBody>
      </p:sp>
      <p:sp>
        <p:nvSpPr>
          <p:cNvPr id="11" name="TextBox 11"/>
          <p:cNvSpPr txBox="1"/>
          <p:nvPr/>
        </p:nvSpPr>
        <p:spPr>
          <a:xfrm>
            <a:off x="209230" y="7870624"/>
            <a:ext cx="8208822" cy="2296270"/>
          </a:xfrm>
          <a:prstGeom prst="rect">
            <a:avLst/>
          </a:prstGeom>
        </p:spPr>
        <p:txBody>
          <a:bodyPr lIns="0" tIns="0" rIns="0" bIns="0" rtlCol="0" anchor="t">
            <a:spAutoFit/>
          </a:bodyPr>
          <a:lstStyle/>
          <a:p>
            <a:pPr>
              <a:lnSpc>
                <a:spcPts val="6235"/>
              </a:lnSpc>
            </a:pPr>
            <a:r>
              <a:rPr lang="en-US" sz="3464" dirty="0">
                <a:solidFill>
                  <a:srgbClr val="545454"/>
                </a:solidFill>
                <a:latin typeface="Montserrat"/>
              </a:rPr>
              <a:t>"Price Variation: High vs. Close that show us the difference between High and Close price </a:t>
            </a:r>
          </a:p>
        </p:txBody>
      </p:sp>
      <p:sp>
        <p:nvSpPr>
          <p:cNvPr id="12" name="TextBox 12"/>
          <p:cNvSpPr txBox="1"/>
          <p:nvPr/>
        </p:nvSpPr>
        <p:spPr>
          <a:xfrm>
            <a:off x="9552586" y="7850296"/>
            <a:ext cx="8208822" cy="2296270"/>
          </a:xfrm>
          <a:prstGeom prst="rect">
            <a:avLst/>
          </a:prstGeom>
        </p:spPr>
        <p:txBody>
          <a:bodyPr lIns="0" tIns="0" rIns="0" bIns="0" rtlCol="0" anchor="t">
            <a:spAutoFit/>
          </a:bodyPr>
          <a:lstStyle/>
          <a:p>
            <a:pPr>
              <a:lnSpc>
                <a:spcPts val="6235"/>
              </a:lnSpc>
            </a:pPr>
            <a:r>
              <a:rPr lang="en-US" sz="3464" dirty="0">
                <a:solidFill>
                  <a:srgbClr val="545454"/>
                </a:solidFill>
                <a:latin typeface="Montserrat"/>
              </a:rPr>
              <a:t>Relationship: Low Price and Volume that show us the most low price for the volume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2069549">
            <a:off x="13893488" y="68881"/>
            <a:ext cx="4256936" cy="3650322"/>
          </a:xfrm>
          <a:custGeom>
            <a:avLst/>
            <a:gdLst/>
            <a:ahLst/>
            <a:cxnLst/>
            <a:rect l="l" t="t" r="r" b="b"/>
            <a:pathLst>
              <a:path w="4256936" h="3650322">
                <a:moveTo>
                  <a:pt x="0" y="0"/>
                </a:moveTo>
                <a:lnTo>
                  <a:pt x="4256936" y="0"/>
                </a:lnTo>
                <a:lnTo>
                  <a:pt x="4256936" y="3650322"/>
                </a:lnTo>
                <a:lnTo>
                  <a:pt x="0" y="3650322"/>
                </a:lnTo>
                <a:lnTo>
                  <a:pt x="0" y="0"/>
                </a:lnTo>
                <a:close/>
              </a:path>
            </a:pathLst>
          </a:custGeom>
          <a:blipFill>
            <a:blip r:embed="rId2">
              <a:alphaModFix amt="30000"/>
            </a:blip>
            <a:stretch>
              <a:fillRect/>
            </a:stretch>
          </a:blipFill>
        </p:spPr>
      </p:sp>
      <p:sp>
        <p:nvSpPr>
          <p:cNvPr id="3" name="Freeform 3"/>
          <p:cNvSpPr/>
          <p:nvPr/>
        </p:nvSpPr>
        <p:spPr>
          <a:xfrm rot="-2032402">
            <a:off x="-480680" y="882596"/>
            <a:ext cx="4392725" cy="3766762"/>
          </a:xfrm>
          <a:custGeom>
            <a:avLst/>
            <a:gdLst/>
            <a:ahLst/>
            <a:cxnLst/>
            <a:rect l="l" t="t" r="r" b="b"/>
            <a:pathLst>
              <a:path w="4392725" h="3766762">
                <a:moveTo>
                  <a:pt x="0" y="0"/>
                </a:moveTo>
                <a:lnTo>
                  <a:pt x="4392725" y="0"/>
                </a:lnTo>
                <a:lnTo>
                  <a:pt x="4392725" y="3766762"/>
                </a:lnTo>
                <a:lnTo>
                  <a:pt x="0" y="3766762"/>
                </a:lnTo>
                <a:lnTo>
                  <a:pt x="0" y="0"/>
                </a:lnTo>
                <a:close/>
              </a:path>
            </a:pathLst>
          </a:custGeom>
          <a:blipFill>
            <a:blip r:embed="rId2">
              <a:alphaModFix amt="30000"/>
            </a:blip>
            <a:stretch>
              <a:fillRect/>
            </a:stretch>
          </a:blipFill>
        </p:spPr>
      </p:sp>
      <p:sp>
        <p:nvSpPr>
          <p:cNvPr id="4" name="Freeform 4"/>
          <p:cNvSpPr/>
          <p:nvPr/>
        </p:nvSpPr>
        <p:spPr>
          <a:xfrm>
            <a:off x="-300359" y="-815604"/>
            <a:ext cx="3578622" cy="3905727"/>
          </a:xfrm>
          <a:custGeom>
            <a:avLst/>
            <a:gdLst/>
            <a:ahLst/>
            <a:cxnLst/>
            <a:rect l="l" t="t" r="r" b="b"/>
            <a:pathLst>
              <a:path w="3578622" h="3905727">
                <a:moveTo>
                  <a:pt x="0" y="0"/>
                </a:moveTo>
                <a:lnTo>
                  <a:pt x="3578622" y="0"/>
                </a:lnTo>
                <a:lnTo>
                  <a:pt x="3578622" y="3905726"/>
                </a:lnTo>
                <a:lnTo>
                  <a:pt x="0" y="3905726"/>
                </a:lnTo>
                <a:lnTo>
                  <a:pt x="0" y="0"/>
                </a:lnTo>
                <a:close/>
              </a:path>
            </a:pathLst>
          </a:custGeom>
          <a:blipFill>
            <a:blip r:embed="rId3"/>
            <a:stretch>
              <a:fillRect/>
            </a:stretch>
          </a:blipFill>
        </p:spPr>
      </p:sp>
      <p:sp>
        <p:nvSpPr>
          <p:cNvPr id="5" name="Freeform 5"/>
          <p:cNvSpPr/>
          <p:nvPr/>
        </p:nvSpPr>
        <p:spPr>
          <a:xfrm flipH="1">
            <a:off x="15178024" y="-814612"/>
            <a:ext cx="3377868" cy="3686623"/>
          </a:xfrm>
          <a:custGeom>
            <a:avLst/>
            <a:gdLst/>
            <a:ahLst/>
            <a:cxnLst/>
            <a:rect l="l" t="t" r="r" b="b"/>
            <a:pathLst>
              <a:path w="3377868" h="3686623">
                <a:moveTo>
                  <a:pt x="3377868" y="0"/>
                </a:moveTo>
                <a:lnTo>
                  <a:pt x="0" y="0"/>
                </a:lnTo>
                <a:lnTo>
                  <a:pt x="0" y="3686624"/>
                </a:lnTo>
                <a:lnTo>
                  <a:pt x="3377868" y="3686624"/>
                </a:lnTo>
                <a:lnTo>
                  <a:pt x="3377868" y="0"/>
                </a:lnTo>
                <a:close/>
              </a:path>
            </a:pathLst>
          </a:custGeom>
          <a:blipFill>
            <a:blip r:embed="rId3"/>
            <a:stretch>
              <a:fillRect/>
            </a:stretch>
          </a:blipFill>
        </p:spPr>
      </p:sp>
      <p:sp>
        <p:nvSpPr>
          <p:cNvPr id="6" name="Freeform 6"/>
          <p:cNvSpPr/>
          <p:nvPr/>
        </p:nvSpPr>
        <p:spPr>
          <a:xfrm>
            <a:off x="2115091" y="2018029"/>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4"/>
            <a:stretch>
              <a:fillRect/>
            </a:stretch>
          </a:blipFill>
        </p:spPr>
      </p:sp>
      <p:sp>
        <p:nvSpPr>
          <p:cNvPr id="7" name="TextBox 7"/>
          <p:cNvSpPr txBox="1"/>
          <p:nvPr/>
        </p:nvSpPr>
        <p:spPr>
          <a:xfrm>
            <a:off x="3106315" y="774829"/>
            <a:ext cx="11474774" cy="1115384"/>
          </a:xfrm>
          <a:prstGeom prst="rect">
            <a:avLst/>
          </a:prstGeom>
        </p:spPr>
        <p:txBody>
          <a:bodyPr lIns="0" tIns="0" rIns="0" bIns="0" rtlCol="0" anchor="t">
            <a:spAutoFit/>
          </a:bodyPr>
          <a:lstStyle/>
          <a:p>
            <a:pPr algn="ctr">
              <a:lnSpc>
                <a:spcPts val="7818"/>
              </a:lnSpc>
            </a:pPr>
            <a:r>
              <a:rPr lang="en-US" sz="9896">
                <a:solidFill>
                  <a:srgbClr val="000000"/>
                </a:solidFill>
                <a:latin typeface="Sacramento"/>
              </a:rPr>
              <a:t>Dash board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599987" cy="10287000"/>
            <a:chOff x="0" y="0"/>
            <a:chExt cx="1738268" cy="2709333"/>
          </a:xfrm>
        </p:grpSpPr>
        <p:sp>
          <p:nvSpPr>
            <p:cNvPr id="3" name="Freeform 3"/>
            <p:cNvSpPr/>
            <p:nvPr/>
          </p:nvSpPr>
          <p:spPr>
            <a:xfrm>
              <a:off x="0" y="0"/>
              <a:ext cx="1738268" cy="2709333"/>
            </a:xfrm>
            <a:custGeom>
              <a:avLst/>
              <a:gdLst/>
              <a:ahLst/>
              <a:cxnLst/>
              <a:rect l="l" t="t" r="r" b="b"/>
              <a:pathLst>
                <a:path w="1738268" h="2709333">
                  <a:moveTo>
                    <a:pt x="0" y="0"/>
                  </a:moveTo>
                  <a:lnTo>
                    <a:pt x="1738268" y="0"/>
                  </a:lnTo>
                  <a:lnTo>
                    <a:pt x="1738268" y="2709333"/>
                  </a:lnTo>
                  <a:lnTo>
                    <a:pt x="0" y="2709333"/>
                  </a:lnTo>
                  <a:close/>
                </a:path>
              </a:pathLst>
            </a:custGeom>
            <a:solidFill>
              <a:srgbClr val="F4EADE"/>
            </a:solidFill>
          </p:spPr>
        </p:sp>
        <p:sp>
          <p:nvSpPr>
            <p:cNvPr id="4" name="TextBox 4"/>
            <p:cNvSpPr txBox="1"/>
            <p:nvPr/>
          </p:nvSpPr>
          <p:spPr>
            <a:xfrm>
              <a:off x="0" y="-57150"/>
              <a:ext cx="1738268"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rot="-2032402">
            <a:off x="-372446" y="572082"/>
            <a:ext cx="4309603" cy="3695484"/>
          </a:xfrm>
          <a:custGeom>
            <a:avLst/>
            <a:gdLst/>
            <a:ahLst/>
            <a:cxnLst/>
            <a:rect l="l" t="t" r="r" b="b"/>
            <a:pathLst>
              <a:path w="4309603" h="3695484">
                <a:moveTo>
                  <a:pt x="0" y="0"/>
                </a:moveTo>
                <a:lnTo>
                  <a:pt x="4309602" y="0"/>
                </a:lnTo>
                <a:lnTo>
                  <a:pt x="4309602" y="3695485"/>
                </a:lnTo>
                <a:lnTo>
                  <a:pt x="0" y="3695485"/>
                </a:lnTo>
                <a:lnTo>
                  <a:pt x="0" y="0"/>
                </a:lnTo>
                <a:close/>
              </a:path>
            </a:pathLst>
          </a:custGeom>
          <a:blipFill>
            <a:blip r:embed="rId2">
              <a:alphaModFix amt="30000"/>
            </a:blip>
            <a:stretch>
              <a:fillRect/>
            </a:stretch>
          </a:blipFill>
        </p:spPr>
      </p:sp>
      <p:sp>
        <p:nvSpPr>
          <p:cNvPr id="6" name="Freeform 6"/>
          <p:cNvSpPr/>
          <p:nvPr/>
        </p:nvSpPr>
        <p:spPr>
          <a:xfrm>
            <a:off x="0" y="-728737"/>
            <a:ext cx="3564710" cy="3890543"/>
          </a:xfrm>
          <a:custGeom>
            <a:avLst/>
            <a:gdLst/>
            <a:ahLst/>
            <a:cxnLst/>
            <a:rect l="l" t="t" r="r" b="b"/>
            <a:pathLst>
              <a:path w="3564710" h="3890543">
                <a:moveTo>
                  <a:pt x="0" y="0"/>
                </a:moveTo>
                <a:lnTo>
                  <a:pt x="3564710" y="0"/>
                </a:lnTo>
                <a:lnTo>
                  <a:pt x="3564710" y="3890543"/>
                </a:lnTo>
                <a:lnTo>
                  <a:pt x="0" y="3890543"/>
                </a:lnTo>
                <a:lnTo>
                  <a:pt x="0" y="0"/>
                </a:lnTo>
                <a:close/>
              </a:path>
            </a:pathLst>
          </a:custGeom>
          <a:blipFill>
            <a:blip r:embed="rId3"/>
            <a:stretch>
              <a:fillRect/>
            </a:stretch>
          </a:blipFill>
        </p:spPr>
      </p:sp>
      <p:sp>
        <p:nvSpPr>
          <p:cNvPr id="7" name="Freeform 7"/>
          <p:cNvSpPr/>
          <p:nvPr/>
        </p:nvSpPr>
        <p:spPr>
          <a:xfrm>
            <a:off x="6286142" y="0"/>
            <a:ext cx="12001858" cy="10287000"/>
          </a:xfrm>
          <a:custGeom>
            <a:avLst/>
            <a:gdLst/>
            <a:ahLst/>
            <a:cxnLst/>
            <a:rect l="l" t="t" r="r" b="b"/>
            <a:pathLst>
              <a:path w="12001858" h="10287000">
                <a:moveTo>
                  <a:pt x="0" y="0"/>
                </a:moveTo>
                <a:lnTo>
                  <a:pt x="12001858" y="0"/>
                </a:lnTo>
                <a:lnTo>
                  <a:pt x="12001858" y="10287000"/>
                </a:lnTo>
                <a:lnTo>
                  <a:pt x="0" y="10287000"/>
                </a:lnTo>
                <a:lnTo>
                  <a:pt x="0" y="0"/>
                </a:lnTo>
                <a:close/>
              </a:path>
            </a:pathLst>
          </a:custGeom>
          <a:blipFill>
            <a:blip r:embed="rId4"/>
            <a:stretch>
              <a:fillRect t="-3065" r="-66008" b="-5881"/>
            </a:stretch>
          </a:blipFill>
        </p:spPr>
      </p:sp>
      <p:sp>
        <p:nvSpPr>
          <p:cNvPr id="8" name="TextBox 8"/>
          <p:cNvSpPr txBox="1"/>
          <p:nvPr/>
        </p:nvSpPr>
        <p:spPr>
          <a:xfrm>
            <a:off x="209230" y="3234819"/>
            <a:ext cx="5756168" cy="4792304"/>
          </a:xfrm>
          <a:prstGeom prst="rect">
            <a:avLst/>
          </a:prstGeom>
        </p:spPr>
        <p:txBody>
          <a:bodyPr lIns="0" tIns="0" rIns="0" bIns="0" rtlCol="0" anchor="t">
            <a:spAutoFit/>
          </a:bodyPr>
          <a:lstStyle/>
          <a:p>
            <a:pPr>
              <a:lnSpc>
                <a:spcPts val="6465"/>
              </a:lnSpc>
            </a:pPr>
            <a:r>
              <a:rPr lang="en-US" sz="3591">
                <a:solidFill>
                  <a:srgbClr val="545454"/>
                </a:solidFill>
                <a:latin typeface="Montserrat"/>
              </a:rPr>
              <a:t>we can filter data based on a selected company from the dropdown list and based on selected open price from the check box</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3154547"/>
            <a:ext cx="9144000" cy="7132453"/>
          </a:xfrm>
          <a:custGeom>
            <a:avLst/>
            <a:gdLst/>
            <a:ahLst/>
            <a:cxnLst/>
            <a:rect l="l" t="t" r="r" b="b"/>
            <a:pathLst>
              <a:path w="9144000" h="7132453">
                <a:moveTo>
                  <a:pt x="0" y="0"/>
                </a:moveTo>
                <a:lnTo>
                  <a:pt x="9144000" y="0"/>
                </a:lnTo>
                <a:lnTo>
                  <a:pt x="9144000" y="7132453"/>
                </a:lnTo>
                <a:lnTo>
                  <a:pt x="0" y="7132453"/>
                </a:lnTo>
                <a:lnTo>
                  <a:pt x="0" y="0"/>
                </a:lnTo>
                <a:close/>
              </a:path>
            </a:pathLst>
          </a:custGeom>
          <a:blipFill>
            <a:blip r:embed="rId2"/>
            <a:stretch>
              <a:fillRect t="-49869" r="-125815" b="-12975"/>
            </a:stretch>
          </a:blipFill>
        </p:spPr>
      </p:sp>
      <p:sp>
        <p:nvSpPr>
          <p:cNvPr id="3" name="Freeform 3"/>
          <p:cNvSpPr/>
          <p:nvPr/>
        </p:nvSpPr>
        <p:spPr>
          <a:xfrm>
            <a:off x="9144000" y="3154547"/>
            <a:ext cx="9144000" cy="7132453"/>
          </a:xfrm>
          <a:custGeom>
            <a:avLst/>
            <a:gdLst/>
            <a:ahLst/>
            <a:cxnLst/>
            <a:rect l="l" t="t" r="r" b="b"/>
            <a:pathLst>
              <a:path w="9144000" h="7132453">
                <a:moveTo>
                  <a:pt x="0" y="0"/>
                </a:moveTo>
                <a:lnTo>
                  <a:pt x="9144000" y="0"/>
                </a:lnTo>
                <a:lnTo>
                  <a:pt x="9144000" y="7132453"/>
                </a:lnTo>
                <a:lnTo>
                  <a:pt x="0" y="7132453"/>
                </a:lnTo>
                <a:lnTo>
                  <a:pt x="0" y="0"/>
                </a:lnTo>
                <a:close/>
              </a:path>
            </a:pathLst>
          </a:custGeom>
          <a:blipFill>
            <a:blip r:embed="rId3"/>
            <a:stretch>
              <a:fillRect t="-45007" r="-112273" b="-8071"/>
            </a:stretch>
          </a:blipFill>
        </p:spPr>
      </p:sp>
      <p:sp>
        <p:nvSpPr>
          <p:cNvPr id="4" name="TextBox 4"/>
          <p:cNvSpPr txBox="1"/>
          <p:nvPr/>
        </p:nvSpPr>
        <p:spPr>
          <a:xfrm>
            <a:off x="819470" y="578825"/>
            <a:ext cx="15588309" cy="709250"/>
          </a:xfrm>
          <a:prstGeom prst="rect">
            <a:avLst/>
          </a:prstGeom>
        </p:spPr>
        <p:txBody>
          <a:bodyPr lIns="0" tIns="0" rIns="0" bIns="0" rtlCol="0" anchor="t">
            <a:spAutoFit/>
          </a:bodyPr>
          <a:lstStyle/>
          <a:p>
            <a:pPr>
              <a:lnSpc>
                <a:spcPts val="6196"/>
              </a:lnSpc>
            </a:pPr>
            <a:r>
              <a:rPr lang="en-US" sz="3442">
                <a:solidFill>
                  <a:srgbClr val="545454"/>
                </a:solidFill>
                <a:latin typeface="Montserrat"/>
              </a:rPr>
              <a:t>you can choose from the check box data type (daily or cumulative )</a:t>
            </a:r>
          </a:p>
        </p:txBody>
      </p:sp>
      <p:sp>
        <p:nvSpPr>
          <p:cNvPr id="5" name="TextBox 5"/>
          <p:cNvSpPr txBox="1"/>
          <p:nvPr/>
        </p:nvSpPr>
        <p:spPr>
          <a:xfrm>
            <a:off x="226652" y="1823970"/>
            <a:ext cx="2999644" cy="834981"/>
          </a:xfrm>
          <a:prstGeom prst="rect">
            <a:avLst/>
          </a:prstGeom>
        </p:spPr>
        <p:txBody>
          <a:bodyPr lIns="0" tIns="0" rIns="0" bIns="0" rtlCol="0" anchor="t">
            <a:spAutoFit/>
          </a:bodyPr>
          <a:lstStyle/>
          <a:p>
            <a:pPr>
              <a:lnSpc>
                <a:spcPts val="7276"/>
              </a:lnSpc>
            </a:pPr>
            <a:r>
              <a:rPr lang="en-US" sz="4042">
                <a:solidFill>
                  <a:srgbClr val="545454"/>
                </a:solidFill>
                <a:latin typeface="Montserrat Bold"/>
              </a:rPr>
              <a:t>Daily Data</a:t>
            </a:r>
          </a:p>
        </p:txBody>
      </p:sp>
      <p:sp>
        <p:nvSpPr>
          <p:cNvPr id="6" name="TextBox 6"/>
          <p:cNvSpPr txBox="1"/>
          <p:nvPr/>
        </p:nvSpPr>
        <p:spPr>
          <a:xfrm>
            <a:off x="9378361" y="1823970"/>
            <a:ext cx="5126815" cy="834981"/>
          </a:xfrm>
          <a:prstGeom prst="rect">
            <a:avLst/>
          </a:prstGeom>
        </p:spPr>
        <p:txBody>
          <a:bodyPr lIns="0" tIns="0" rIns="0" bIns="0" rtlCol="0" anchor="t">
            <a:spAutoFit/>
          </a:bodyPr>
          <a:lstStyle/>
          <a:p>
            <a:pPr>
              <a:lnSpc>
                <a:spcPts val="7276"/>
              </a:lnSpc>
            </a:pPr>
            <a:r>
              <a:rPr lang="en-US" sz="4042">
                <a:solidFill>
                  <a:srgbClr val="545454"/>
                </a:solidFill>
                <a:latin typeface="Montserrat Bold"/>
              </a:rPr>
              <a:t>Cumulative  Data</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3346340"/>
            <a:ext cx="9898302" cy="6940660"/>
          </a:xfrm>
          <a:custGeom>
            <a:avLst/>
            <a:gdLst/>
            <a:ahLst/>
            <a:cxnLst/>
            <a:rect l="l" t="t" r="r" b="b"/>
            <a:pathLst>
              <a:path w="9898302" h="6940660">
                <a:moveTo>
                  <a:pt x="0" y="0"/>
                </a:moveTo>
                <a:lnTo>
                  <a:pt x="9898302" y="0"/>
                </a:lnTo>
                <a:lnTo>
                  <a:pt x="9898302" y="6940660"/>
                </a:lnTo>
                <a:lnTo>
                  <a:pt x="0" y="6940660"/>
                </a:lnTo>
                <a:lnTo>
                  <a:pt x="0" y="0"/>
                </a:lnTo>
                <a:close/>
              </a:path>
            </a:pathLst>
          </a:custGeom>
          <a:blipFill>
            <a:blip r:embed="rId2"/>
            <a:stretch>
              <a:fillRect l="-32969" t="-99998" r="-136181" b="-15914"/>
            </a:stretch>
          </a:blipFill>
        </p:spPr>
      </p:sp>
      <p:sp>
        <p:nvSpPr>
          <p:cNvPr id="3" name="Freeform 3"/>
          <p:cNvSpPr/>
          <p:nvPr/>
        </p:nvSpPr>
        <p:spPr>
          <a:xfrm>
            <a:off x="9584457" y="3346340"/>
            <a:ext cx="8703543" cy="6940660"/>
          </a:xfrm>
          <a:custGeom>
            <a:avLst/>
            <a:gdLst/>
            <a:ahLst/>
            <a:cxnLst/>
            <a:rect l="l" t="t" r="r" b="b"/>
            <a:pathLst>
              <a:path w="8703543" h="6940660">
                <a:moveTo>
                  <a:pt x="0" y="0"/>
                </a:moveTo>
                <a:lnTo>
                  <a:pt x="8703543" y="0"/>
                </a:lnTo>
                <a:lnTo>
                  <a:pt x="8703543" y="6940660"/>
                </a:lnTo>
                <a:lnTo>
                  <a:pt x="0" y="6940660"/>
                </a:lnTo>
                <a:lnTo>
                  <a:pt x="0" y="0"/>
                </a:lnTo>
                <a:close/>
              </a:path>
            </a:pathLst>
          </a:custGeom>
          <a:blipFill>
            <a:blip r:embed="rId3"/>
            <a:stretch>
              <a:fillRect l="-37436" t="-97287" r="-163541" b="-15014"/>
            </a:stretch>
          </a:blipFill>
        </p:spPr>
      </p:sp>
      <p:sp>
        <p:nvSpPr>
          <p:cNvPr id="4" name="TextBox 4"/>
          <p:cNvSpPr txBox="1"/>
          <p:nvPr/>
        </p:nvSpPr>
        <p:spPr>
          <a:xfrm>
            <a:off x="891584" y="578825"/>
            <a:ext cx="16599587" cy="709250"/>
          </a:xfrm>
          <a:prstGeom prst="rect">
            <a:avLst/>
          </a:prstGeom>
        </p:spPr>
        <p:txBody>
          <a:bodyPr lIns="0" tIns="0" rIns="0" bIns="0" rtlCol="0" anchor="t">
            <a:spAutoFit/>
          </a:bodyPr>
          <a:lstStyle/>
          <a:p>
            <a:pPr>
              <a:lnSpc>
                <a:spcPts val="6196"/>
              </a:lnSpc>
            </a:pPr>
            <a:r>
              <a:rPr lang="en-US" sz="3442">
                <a:solidFill>
                  <a:srgbClr val="545454"/>
                </a:solidFill>
                <a:latin typeface="Montserrat"/>
              </a:rPr>
              <a:t>you can choose from the radio button unit option (absolute or percentage )</a:t>
            </a:r>
          </a:p>
        </p:txBody>
      </p:sp>
      <p:sp>
        <p:nvSpPr>
          <p:cNvPr id="5" name="TextBox 5"/>
          <p:cNvSpPr txBox="1"/>
          <p:nvPr/>
        </p:nvSpPr>
        <p:spPr>
          <a:xfrm>
            <a:off x="226652" y="1823970"/>
            <a:ext cx="5489675" cy="834981"/>
          </a:xfrm>
          <a:prstGeom prst="rect">
            <a:avLst/>
          </a:prstGeom>
        </p:spPr>
        <p:txBody>
          <a:bodyPr lIns="0" tIns="0" rIns="0" bIns="0" rtlCol="0" anchor="t">
            <a:spAutoFit/>
          </a:bodyPr>
          <a:lstStyle/>
          <a:p>
            <a:pPr>
              <a:lnSpc>
                <a:spcPts val="7276"/>
              </a:lnSpc>
            </a:pPr>
            <a:r>
              <a:rPr lang="en-US" sz="4042">
                <a:solidFill>
                  <a:srgbClr val="545454"/>
                </a:solidFill>
                <a:latin typeface="Montserrat Bold"/>
              </a:rPr>
              <a:t>Percentage Values</a:t>
            </a:r>
          </a:p>
        </p:txBody>
      </p:sp>
      <p:sp>
        <p:nvSpPr>
          <p:cNvPr id="6" name="TextBox 6"/>
          <p:cNvSpPr txBox="1"/>
          <p:nvPr/>
        </p:nvSpPr>
        <p:spPr>
          <a:xfrm>
            <a:off x="9898302" y="1790180"/>
            <a:ext cx="5489675" cy="834981"/>
          </a:xfrm>
          <a:prstGeom prst="rect">
            <a:avLst/>
          </a:prstGeom>
        </p:spPr>
        <p:txBody>
          <a:bodyPr lIns="0" tIns="0" rIns="0" bIns="0" rtlCol="0" anchor="t">
            <a:spAutoFit/>
          </a:bodyPr>
          <a:lstStyle/>
          <a:p>
            <a:pPr>
              <a:lnSpc>
                <a:spcPts val="7276"/>
              </a:lnSpc>
            </a:pPr>
            <a:r>
              <a:rPr lang="en-US" sz="4042">
                <a:solidFill>
                  <a:srgbClr val="545454"/>
                </a:solidFill>
                <a:latin typeface="Montserrat Bold"/>
              </a:rPr>
              <a:t>Absolute Data</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2404806"/>
            <a:ext cx="18288000" cy="7882194"/>
          </a:xfrm>
          <a:custGeom>
            <a:avLst/>
            <a:gdLst/>
            <a:ahLst/>
            <a:cxnLst/>
            <a:rect l="l" t="t" r="r" b="b"/>
            <a:pathLst>
              <a:path w="18288000" h="7882194">
                <a:moveTo>
                  <a:pt x="0" y="0"/>
                </a:moveTo>
                <a:lnTo>
                  <a:pt x="18288000" y="0"/>
                </a:lnTo>
                <a:lnTo>
                  <a:pt x="18288000" y="7882194"/>
                </a:lnTo>
                <a:lnTo>
                  <a:pt x="0" y="7882194"/>
                </a:lnTo>
                <a:lnTo>
                  <a:pt x="0" y="0"/>
                </a:lnTo>
                <a:close/>
              </a:path>
            </a:pathLst>
          </a:custGeom>
          <a:blipFill>
            <a:blip r:embed="rId2"/>
            <a:stretch>
              <a:fillRect t="-13651" b="-16858"/>
            </a:stretch>
          </a:blipFill>
        </p:spPr>
      </p:sp>
      <p:sp>
        <p:nvSpPr>
          <p:cNvPr id="3" name="TextBox 3"/>
          <p:cNvSpPr txBox="1"/>
          <p:nvPr/>
        </p:nvSpPr>
        <p:spPr>
          <a:xfrm>
            <a:off x="1028700" y="531200"/>
            <a:ext cx="16599587" cy="876891"/>
          </a:xfrm>
          <a:prstGeom prst="rect">
            <a:avLst/>
          </a:prstGeom>
        </p:spPr>
        <p:txBody>
          <a:bodyPr lIns="0" tIns="0" rIns="0" bIns="0" rtlCol="0" anchor="t">
            <a:spAutoFit/>
          </a:bodyPr>
          <a:lstStyle/>
          <a:p>
            <a:pPr>
              <a:lnSpc>
                <a:spcPts val="7636"/>
              </a:lnSpc>
            </a:pPr>
            <a:r>
              <a:rPr lang="en-US" sz="4242">
                <a:solidFill>
                  <a:srgbClr val="545454"/>
                </a:solidFill>
                <a:latin typeface="Montserrat"/>
              </a:rPr>
              <a:t>you can make the dashboard on dark mode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2069549">
            <a:off x="14228496" y="-207500"/>
            <a:ext cx="3861567" cy="3311294"/>
          </a:xfrm>
          <a:custGeom>
            <a:avLst/>
            <a:gdLst/>
            <a:ahLst/>
            <a:cxnLst/>
            <a:rect l="l" t="t" r="r" b="b"/>
            <a:pathLst>
              <a:path w="3861567" h="3311294">
                <a:moveTo>
                  <a:pt x="0" y="0"/>
                </a:moveTo>
                <a:lnTo>
                  <a:pt x="3861568" y="0"/>
                </a:lnTo>
                <a:lnTo>
                  <a:pt x="3861568" y="3311294"/>
                </a:lnTo>
                <a:lnTo>
                  <a:pt x="0" y="3311294"/>
                </a:lnTo>
                <a:lnTo>
                  <a:pt x="0" y="0"/>
                </a:lnTo>
                <a:close/>
              </a:path>
            </a:pathLst>
          </a:custGeom>
          <a:blipFill>
            <a:blip r:embed="rId2">
              <a:alphaModFix amt="30000"/>
            </a:blip>
            <a:stretch>
              <a:fillRect/>
            </a:stretch>
          </a:blipFill>
        </p:spPr>
      </p:sp>
      <p:sp>
        <p:nvSpPr>
          <p:cNvPr id="3" name="Freeform 3"/>
          <p:cNvSpPr/>
          <p:nvPr/>
        </p:nvSpPr>
        <p:spPr>
          <a:xfrm rot="-2032402">
            <a:off x="495801" y="927538"/>
            <a:ext cx="2549494" cy="2555487"/>
          </a:xfrm>
          <a:custGeom>
            <a:avLst/>
            <a:gdLst/>
            <a:ahLst/>
            <a:cxnLst/>
            <a:rect l="l" t="t" r="r" b="b"/>
            <a:pathLst>
              <a:path w="2549494" h="2555487">
                <a:moveTo>
                  <a:pt x="0" y="0"/>
                </a:moveTo>
                <a:lnTo>
                  <a:pt x="2549495" y="0"/>
                </a:lnTo>
                <a:lnTo>
                  <a:pt x="2549495" y="2555487"/>
                </a:lnTo>
                <a:lnTo>
                  <a:pt x="0" y="2555487"/>
                </a:lnTo>
                <a:lnTo>
                  <a:pt x="0" y="0"/>
                </a:lnTo>
                <a:close/>
              </a:path>
            </a:pathLst>
          </a:custGeom>
          <a:blipFill>
            <a:blip r:embed="rId2">
              <a:alphaModFix amt="30000"/>
            </a:blip>
            <a:stretch>
              <a:fillRect l="-16892"/>
            </a:stretch>
          </a:blipFill>
        </p:spPr>
      </p:sp>
      <p:sp>
        <p:nvSpPr>
          <p:cNvPr id="4" name="Freeform 4"/>
          <p:cNvSpPr/>
          <p:nvPr/>
        </p:nvSpPr>
        <p:spPr>
          <a:xfrm>
            <a:off x="279477" y="684101"/>
            <a:ext cx="2826838" cy="2896294"/>
          </a:xfrm>
          <a:custGeom>
            <a:avLst/>
            <a:gdLst/>
            <a:ahLst/>
            <a:cxnLst/>
            <a:rect l="l" t="t" r="r" b="b"/>
            <a:pathLst>
              <a:path w="2826838" h="2896294">
                <a:moveTo>
                  <a:pt x="0" y="0"/>
                </a:moveTo>
                <a:lnTo>
                  <a:pt x="2826838" y="0"/>
                </a:lnTo>
                <a:lnTo>
                  <a:pt x="2826838" y="2896295"/>
                </a:lnTo>
                <a:lnTo>
                  <a:pt x="0" y="2896295"/>
                </a:lnTo>
                <a:lnTo>
                  <a:pt x="0" y="0"/>
                </a:lnTo>
                <a:close/>
              </a:path>
            </a:pathLst>
          </a:custGeom>
          <a:blipFill>
            <a:blip r:embed="rId3"/>
            <a:stretch>
              <a:fillRect l="-27219" t="-35517"/>
            </a:stretch>
          </a:blipFill>
        </p:spPr>
      </p:sp>
      <p:sp>
        <p:nvSpPr>
          <p:cNvPr id="5" name="Freeform 5"/>
          <p:cNvSpPr/>
          <p:nvPr/>
        </p:nvSpPr>
        <p:spPr>
          <a:xfrm flipH="1">
            <a:off x="14935049" y="-354377"/>
            <a:ext cx="2448462" cy="3605048"/>
          </a:xfrm>
          <a:custGeom>
            <a:avLst/>
            <a:gdLst/>
            <a:ahLst/>
            <a:cxnLst/>
            <a:rect l="l" t="t" r="r" b="b"/>
            <a:pathLst>
              <a:path w="2448462" h="3605048">
                <a:moveTo>
                  <a:pt x="2448462" y="0"/>
                </a:moveTo>
                <a:lnTo>
                  <a:pt x="0" y="0"/>
                </a:lnTo>
                <a:lnTo>
                  <a:pt x="0" y="3605048"/>
                </a:lnTo>
                <a:lnTo>
                  <a:pt x="2448462" y="3605048"/>
                </a:lnTo>
                <a:lnTo>
                  <a:pt x="2448462" y="0"/>
                </a:lnTo>
                <a:close/>
              </a:path>
            </a:pathLst>
          </a:custGeom>
          <a:blipFill>
            <a:blip r:embed="rId3"/>
            <a:stretch>
              <a:fillRect l="-34906"/>
            </a:stretch>
          </a:blipFill>
        </p:spPr>
      </p:sp>
      <p:sp>
        <p:nvSpPr>
          <p:cNvPr id="6" name="Freeform 6"/>
          <p:cNvSpPr/>
          <p:nvPr/>
        </p:nvSpPr>
        <p:spPr>
          <a:xfrm>
            <a:off x="0" y="7389440"/>
            <a:ext cx="1379963" cy="2897560"/>
          </a:xfrm>
          <a:custGeom>
            <a:avLst/>
            <a:gdLst/>
            <a:ahLst/>
            <a:cxnLst/>
            <a:rect l="l" t="t" r="r" b="b"/>
            <a:pathLst>
              <a:path w="1379963" h="2897560">
                <a:moveTo>
                  <a:pt x="0" y="0"/>
                </a:moveTo>
                <a:lnTo>
                  <a:pt x="1379963" y="0"/>
                </a:lnTo>
                <a:lnTo>
                  <a:pt x="1379963" y="2897560"/>
                </a:lnTo>
                <a:lnTo>
                  <a:pt x="0" y="2897560"/>
                </a:lnTo>
                <a:lnTo>
                  <a:pt x="0" y="0"/>
                </a:lnTo>
                <a:close/>
              </a:path>
            </a:pathLst>
          </a:custGeom>
          <a:blipFill>
            <a:blip r:embed="rId4"/>
            <a:stretch>
              <a:fillRect/>
            </a:stretch>
          </a:blipFill>
        </p:spPr>
      </p:sp>
      <p:sp>
        <p:nvSpPr>
          <p:cNvPr id="7" name="Freeform 7"/>
          <p:cNvSpPr/>
          <p:nvPr/>
        </p:nvSpPr>
        <p:spPr>
          <a:xfrm>
            <a:off x="15627553" y="6971770"/>
            <a:ext cx="2257630" cy="2990238"/>
          </a:xfrm>
          <a:custGeom>
            <a:avLst/>
            <a:gdLst/>
            <a:ahLst/>
            <a:cxnLst/>
            <a:rect l="l" t="t" r="r" b="b"/>
            <a:pathLst>
              <a:path w="2257630" h="2990238">
                <a:moveTo>
                  <a:pt x="0" y="0"/>
                </a:moveTo>
                <a:lnTo>
                  <a:pt x="2257630" y="0"/>
                </a:lnTo>
                <a:lnTo>
                  <a:pt x="2257630" y="2990238"/>
                </a:lnTo>
                <a:lnTo>
                  <a:pt x="0" y="2990238"/>
                </a:lnTo>
                <a:lnTo>
                  <a:pt x="0" y="0"/>
                </a:lnTo>
                <a:close/>
              </a:path>
            </a:pathLst>
          </a:custGeom>
          <a:blipFill>
            <a:blip r:embed="rId5"/>
            <a:stretch>
              <a:fillRect/>
            </a:stretch>
          </a:blipFill>
        </p:spPr>
      </p:sp>
      <p:sp>
        <p:nvSpPr>
          <p:cNvPr id="8" name="TextBox 8"/>
          <p:cNvSpPr txBox="1"/>
          <p:nvPr/>
        </p:nvSpPr>
        <p:spPr>
          <a:xfrm>
            <a:off x="3106315" y="4187649"/>
            <a:ext cx="11446421" cy="1650658"/>
          </a:xfrm>
          <a:prstGeom prst="rect">
            <a:avLst/>
          </a:prstGeom>
        </p:spPr>
        <p:txBody>
          <a:bodyPr lIns="0" tIns="0" rIns="0" bIns="0" rtlCol="0" anchor="t">
            <a:spAutoFit/>
          </a:bodyPr>
          <a:lstStyle/>
          <a:p>
            <a:pPr algn="ctr">
              <a:lnSpc>
                <a:spcPts val="12486"/>
              </a:lnSpc>
            </a:pPr>
            <a:r>
              <a:rPr lang="en-US" sz="12486">
                <a:solidFill>
                  <a:srgbClr val="545454"/>
                </a:solidFill>
                <a:latin typeface="Roca One"/>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770807">
            <a:off x="174077" y="7713861"/>
            <a:ext cx="1177838" cy="2473150"/>
          </a:xfrm>
          <a:custGeom>
            <a:avLst/>
            <a:gdLst/>
            <a:ahLst/>
            <a:cxnLst/>
            <a:rect l="l" t="t" r="r" b="b"/>
            <a:pathLst>
              <a:path w="1177838" h="2473150">
                <a:moveTo>
                  <a:pt x="0" y="0"/>
                </a:moveTo>
                <a:lnTo>
                  <a:pt x="1177838" y="0"/>
                </a:lnTo>
                <a:lnTo>
                  <a:pt x="1177838" y="2473150"/>
                </a:lnTo>
                <a:lnTo>
                  <a:pt x="0" y="2473150"/>
                </a:lnTo>
                <a:lnTo>
                  <a:pt x="0" y="0"/>
                </a:lnTo>
                <a:close/>
              </a:path>
            </a:pathLst>
          </a:custGeom>
          <a:blipFill>
            <a:blip r:embed="rId2"/>
            <a:stretch>
              <a:fillRect/>
            </a:stretch>
          </a:blipFill>
        </p:spPr>
      </p:sp>
      <p:sp>
        <p:nvSpPr>
          <p:cNvPr id="3" name="Freeform 3"/>
          <p:cNvSpPr/>
          <p:nvPr/>
        </p:nvSpPr>
        <p:spPr>
          <a:xfrm rot="2069549">
            <a:off x="14569320" y="-66736"/>
            <a:ext cx="3597931" cy="3085226"/>
          </a:xfrm>
          <a:custGeom>
            <a:avLst/>
            <a:gdLst/>
            <a:ahLst/>
            <a:cxnLst/>
            <a:rect l="l" t="t" r="r" b="b"/>
            <a:pathLst>
              <a:path w="3597931" h="3085226">
                <a:moveTo>
                  <a:pt x="0" y="0"/>
                </a:moveTo>
                <a:lnTo>
                  <a:pt x="3597931" y="0"/>
                </a:lnTo>
                <a:lnTo>
                  <a:pt x="3597931" y="3085226"/>
                </a:lnTo>
                <a:lnTo>
                  <a:pt x="0" y="3085226"/>
                </a:lnTo>
                <a:lnTo>
                  <a:pt x="0" y="0"/>
                </a:lnTo>
                <a:close/>
              </a:path>
            </a:pathLst>
          </a:custGeom>
          <a:blipFill>
            <a:blip r:embed="rId3">
              <a:alphaModFix amt="30000"/>
            </a:blip>
            <a:stretch>
              <a:fillRect/>
            </a:stretch>
          </a:blipFill>
        </p:spPr>
      </p:sp>
      <p:sp>
        <p:nvSpPr>
          <p:cNvPr id="4" name="Freeform 4"/>
          <p:cNvSpPr/>
          <p:nvPr/>
        </p:nvSpPr>
        <p:spPr>
          <a:xfrm flipH="1">
            <a:off x="13851263" y="773367"/>
            <a:ext cx="2742046" cy="2992683"/>
          </a:xfrm>
          <a:custGeom>
            <a:avLst/>
            <a:gdLst/>
            <a:ahLst/>
            <a:cxnLst/>
            <a:rect l="l" t="t" r="r" b="b"/>
            <a:pathLst>
              <a:path w="2742046" h="2992683">
                <a:moveTo>
                  <a:pt x="2742046" y="0"/>
                </a:moveTo>
                <a:lnTo>
                  <a:pt x="0" y="0"/>
                </a:lnTo>
                <a:lnTo>
                  <a:pt x="0" y="2992683"/>
                </a:lnTo>
                <a:lnTo>
                  <a:pt x="2742046" y="2992683"/>
                </a:lnTo>
                <a:lnTo>
                  <a:pt x="2742046" y="0"/>
                </a:lnTo>
                <a:close/>
              </a:path>
            </a:pathLst>
          </a:custGeom>
          <a:blipFill>
            <a:blip r:embed="rId4"/>
            <a:stretch>
              <a:fillRect/>
            </a:stretch>
          </a:blipFill>
        </p:spPr>
      </p:sp>
      <p:graphicFrame>
        <p:nvGraphicFramePr>
          <p:cNvPr id="5" name="Table 5"/>
          <p:cNvGraphicFramePr>
            <a:graphicFrameLocks noGrp="1"/>
          </p:cNvGraphicFramePr>
          <p:nvPr>
            <p:extLst>
              <p:ext uri="{D42A27DB-BD31-4B8C-83A1-F6EECF244321}">
                <p14:modId xmlns:p14="http://schemas.microsoft.com/office/powerpoint/2010/main" val="709269067"/>
              </p:ext>
            </p:extLst>
          </p:nvPr>
        </p:nvGraphicFramePr>
        <p:xfrm>
          <a:off x="1405937" y="1640547"/>
          <a:ext cx="15539038" cy="8000999"/>
        </p:xfrm>
        <a:graphic>
          <a:graphicData uri="http://schemas.openxmlformats.org/drawingml/2006/table">
            <a:tbl>
              <a:tblPr/>
              <a:tblGrid>
                <a:gridCol w="7769519">
                  <a:extLst>
                    <a:ext uri="{9D8B030D-6E8A-4147-A177-3AD203B41FA5}">
                      <a16:colId xmlns:a16="http://schemas.microsoft.com/office/drawing/2014/main" val="20000"/>
                    </a:ext>
                  </a:extLst>
                </a:gridCol>
                <a:gridCol w="7769519">
                  <a:extLst>
                    <a:ext uri="{9D8B030D-6E8A-4147-A177-3AD203B41FA5}">
                      <a16:colId xmlns:a16="http://schemas.microsoft.com/office/drawing/2014/main" val="20001"/>
                    </a:ext>
                  </a:extLst>
                </a:gridCol>
              </a:tblGrid>
              <a:tr h="1416445">
                <a:tc>
                  <a:txBody>
                    <a:bodyPr/>
                    <a:lstStyle/>
                    <a:p>
                      <a:pPr algn="ctr">
                        <a:lnSpc>
                          <a:spcPts val="5179"/>
                        </a:lnSpc>
                        <a:defRPr/>
                      </a:pPr>
                      <a:r>
                        <a:rPr lang="en-US" sz="3699">
                          <a:solidFill>
                            <a:srgbClr val="000000"/>
                          </a:solidFill>
                          <a:latin typeface="Poppins"/>
                        </a:rPr>
                        <a:t>Name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599"/>
                        </a:lnSpc>
                        <a:defRPr/>
                      </a:pPr>
                      <a:r>
                        <a:rPr lang="en-US" sz="3999">
                          <a:solidFill>
                            <a:srgbClr val="000000"/>
                          </a:solidFill>
                          <a:latin typeface="Poppins"/>
                        </a:rPr>
                        <a:t>ID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01598">
                <a:tc>
                  <a:txBody>
                    <a:bodyPr/>
                    <a:lstStyle/>
                    <a:p>
                      <a:pPr algn="ctr">
                        <a:lnSpc>
                          <a:spcPts val="4899"/>
                        </a:lnSpc>
                        <a:defRPr/>
                      </a:pPr>
                      <a:r>
                        <a:rPr lang="ar-EG" sz="3200" dirty="0">
                          <a:solidFill>
                            <a:srgbClr val="000000"/>
                          </a:solidFill>
                        </a:rPr>
                        <a:t>فرح اسامة رؤوف عبد القادر</a:t>
                      </a:r>
                      <a:endParaRPr lang="en-US" sz="32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899"/>
                        </a:lnSpc>
                        <a:defRPr/>
                      </a:pPr>
                      <a:r>
                        <a:rPr lang="en-US" sz="3499">
                          <a:solidFill>
                            <a:srgbClr val="000000"/>
                          </a:solidFill>
                          <a:latin typeface="Poppins"/>
                        </a:rPr>
                        <a:t>20201700577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320739">
                <a:tc>
                  <a:txBody>
                    <a:bodyPr/>
                    <a:lstStyle/>
                    <a:p>
                      <a:pPr algn="ctr">
                        <a:lnSpc>
                          <a:spcPts val="5039"/>
                        </a:lnSpc>
                        <a:defRPr/>
                      </a:pPr>
                      <a:r>
                        <a:rPr lang="ar-EG" sz="3200" dirty="0">
                          <a:solidFill>
                            <a:srgbClr val="000000"/>
                          </a:solidFill>
                        </a:rPr>
                        <a:t>ماهيتاب احمد محمد نجيب</a:t>
                      </a:r>
                      <a:endParaRPr lang="en-US" sz="32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759"/>
                        </a:lnSpc>
                        <a:defRPr/>
                      </a:pPr>
                      <a:r>
                        <a:rPr lang="en-US" sz="3399">
                          <a:solidFill>
                            <a:srgbClr val="000000"/>
                          </a:solidFill>
                          <a:latin typeface="Poppins"/>
                        </a:rPr>
                        <a:t>20201700644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20739">
                <a:tc>
                  <a:txBody>
                    <a:bodyPr/>
                    <a:lstStyle/>
                    <a:p>
                      <a:pPr algn="ctr">
                        <a:lnSpc>
                          <a:spcPts val="5039"/>
                        </a:lnSpc>
                        <a:defRPr/>
                      </a:pPr>
                      <a:r>
                        <a:rPr lang="ar-EG" sz="3200" dirty="0">
                          <a:solidFill>
                            <a:srgbClr val="000000"/>
                          </a:solidFill>
                        </a:rPr>
                        <a:t>فرح محمد ابراهيم السيد</a:t>
                      </a:r>
                      <a:endParaRPr lang="en-US" sz="32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r>
                        <a:rPr lang="en-US" sz="3599">
                          <a:solidFill>
                            <a:srgbClr val="000000"/>
                          </a:solidFill>
                          <a:latin typeface="Poppins"/>
                        </a:rPr>
                        <a:t>20201700581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20739">
                <a:tc>
                  <a:txBody>
                    <a:bodyPr/>
                    <a:lstStyle/>
                    <a:p>
                      <a:pPr algn="ctr">
                        <a:lnSpc>
                          <a:spcPts val="5039"/>
                        </a:lnSpc>
                        <a:defRPr/>
                      </a:pPr>
                      <a:r>
                        <a:rPr lang="ar-EG" sz="3200" dirty="0">
                          <a:solidFill>
                            <a:srgbClr val="000000"/>
                          </a:solidFill>
                        </a:rPr>
                        <a:t>مريم احمد ثابت علي</a:t>
                      </a:r>
                      <a:endParaRPr lang="en-US" sz="32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r>
                        <a:rPr lang="en-US" sz="3599">
                          <a:solidFill>
                            <a:srgbClr val="000000"/>
                          </a:solidFill>
                          <a:latin typeface="Poppins"/>
                        </a:rPr>
                        <a:t>20201700802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320739">
                <a:tc>
                  <a:txBody>
                    <a:bodyPr/>
                    <a:lstStyle/>
                    <a:p>
                      <a:pPr algn="ctr">
                        <a:lnSpc>
                          <a:spcPts val="4899"/>
                        </a:lnSpc>
                        <a:defRPr/>
                      </a:pPr>
                      <a:r>
                        <a:rPr lang="ar-EG" sz="3200" dirty="0"/>
                        <a:t>فيلوباتيراشرف رضا راغب</a:t>
                      </a:r>
                      <a:endParaRPr lang="en-US" sz="32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r>
                        <a:rPr lang="en-US" sz="3599" dirty="0">
                          <a:solidFill>
                            <a:srgbClr val="000000"/>
                          </a:solidFill>
                          <a:latin typeface="Poppins"/>
                        </a:rPr>
                        <a:t>20201700591</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6" name="TextBox 6"/>
          <p:cNvSpPr txBox="1"/>
          <p:nvPr/>
        </p:nvSpPr>
        <p:spPr>
          <a:xfrm>
            <a:off x="-514755" y="659444"/>
            <a:ext cx="10014659" cy="1129037"/>
          </a:xfrm>
          <a:prstGeom prst="rect">
            <a:avLst/>
          </a:prstGeom>
        </p:spPr>
        <p:txBody>
          <a:bodyPr lIns="0" tIns="0" rIns="0" bIns="0" rtlCol="0" anchor="t">
            <a:spAutoFit/>
          </a:bodyPr>
          <a:lstStyle/>
          <a:p>
            <a:pPr algn="ctr">
              <a:lnSpc>
                <a:spcPts val="7880"/>
              </a:lnSpc>
            </a:pPr>
            <a:r>
              <a:rPr lang="en-US" sz="9975">
                <a:solidFill>
                  <a:srgbClr val="000000"/>
                </a:solidFill>
                <a:latin typeface="Sacramento"/>
              </a:rPr>
              <a:t>Team Member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10800000">
            <a:off x="14259474" y="6832539"/>
            <a:ext cx="4028526" cy="3454461"/>
          </a:xfrm>
          <a:custGeom>
            <a:avLst/>
            <a:gdLst/>
            <a:ahLst/>
            <a:cxnLst/>
            <a:rect l="l" t="t" r="r" b="b"/>
            <a:pathLst>
              <a:path w="4028526" h="3454461">
                <a:moveTo>
                  <a:pt x="0" y="0"/>
                </a:moveTo>
                <a:lnTo>
                  <a:pt x="4028526" y="0"/>
                </a:lnTo>
                <a:lnTo>
                  <a:pt x="4028526" y="3454461"/>
                </a:lnTo>
                <a:lnTo>
                  <a:pt x="0" y="3454461"/>
                </a:lnTo>
                <a:lnTo>
                  <a:pt x="0" y="0"/>
                </a:lnTo>
                <a:close/>
              </a:path>
            </a:pathLst>
          </a:custGeom>
          <a:blipFill>
            <a:blip r:embed="rId2">
              <a:alphaModFix amt="30000"/>
            </a:blip>
            <a:stretch>
              <a:fillRect/>
            </a:stretch>
          </a:blipFill>
        </p:spPr>
      </p:sp>
      <p:sp>
        <p:nvSpPr>
          <p:cNvPr id="3" name="Freeform 3"/>
          <p:cNvSpPr/>
          <p:nvPr/>
        </p:nvSpPr>
        <p:spPr>
          <a:xfrm>
            <a:off x="14141772" y="5633325"/>
            <a:ext cx="4263929" cy="4653675"/>
          </a:xfrm>
          <a:custGeom>
            <a:avLst/>
            <a:gdLst/>
            <a:ahLst/>
            <a:cxnLst/>
            <a:rect l="l" t="t" r="r" b="b"/>
            <a:pathLst>
              <a:path w="4263929" h="4653675">
                <a:moveTo>
                  <a:pt x="0" y="0"/>
                </a:moveTo>
                <a:lnTo>
                  <a:pt x="4263930" y="0"/>
                </a:lnTo>
                <a:lnTo>
                  <a:pt x="4263930" y="4653675"/>
                </a:lnTo>
                <a:lnTo>
                  <a:pt x="0" y="4653675"/>
                </a:lnTo>
                <a:lnTo>
                  <a:pt x="0" y="0"/>
                </a:lnTo>
                <a:close/>
              </a:path>
            </a:pathLst>
          </a:custGeom>
          <a:blipFill>
            <a:blip r:embed="rId3"/>
            <a:stretch>
              <a:fillRect/>
            </a:stretch>
          </a:blipFill>
        </p:spPr>
      </p:sp>
      <p:sp>
        <p:nvSpPr>
          <p:cNvPr id="4" name="TextBox 4"/>
          <p:cNvSpPr txBox="1"/>
          <p:nvPr/>
        </p:nvSpPr>
        <p:spPr>
          <a:xfrm>
            <a:off x="588705" y="578148"/>
            <a:ext cx="9680202" cy="1008853"/>
          </a:xfrm>
          <a:prstGeom prst="rect">
            <a:avLst/>
          </a:prstGeom>
        </p:spPr>
        <p:txBody>
          <a:bodyPr lIns="0" tIns="0" rIns="0" bIns="0" rtlCol="0" anchor="t">
            <a:spAutoFit/>
          </a:bodyPr>
          <a:lstStyle/>
          <a:p>
            <a:pPr algn="ctr">
              <a:lnSpc>
                <a:spcPts val="7059"/>
              </a:lnSpc>
            </a:pPr>
            <a:r>
              <a:rPr lang="en-US" sz="8936">
                <a:solidFill>
                  <a:srgbClr val="000000"/>
                </a:solidFill>
                <a:latin typeface="Sacramento"/>
              </a:rPr>
              <a:t>Dataset Description</a:t>
            </a:r>
          </a:p>
        </p:txBody>
      </p:sp>
      <p:sp>
        <p:nvSpPr>
          <p:cNvPr id="5" name="TextBox 5"/>
          <p:cNvSpPr txBox="1"/>
          <p:nvPr/>
        </p:nvSpPr>
        <p:spPr>
          <a:xfrm>
            <a:off x="588705" y="1516685"/>
            <a:ext cx="13902761" cy="8400069"/>
          </a:xfrm>
          <a:prstGeom prst="rect">
            <a:avLst/>
          </a:prstGeom>
        </p:spPr>
        <p:txBody>
          <a:bodyPr lIns="0" tIns="0" rIns="0" bIns="0" rtlCol="0" anchor="t">
            <a:spAutoFit/>
          </a:bodyPr>
          <a:lstStyle/>
          <a:p>
            <a:pPr>
              <a:lnSpc>
                <a:spcPts val="7448"/>
              </a:lnSpc>
            </a:pPr>
            <a:r>
              <a:rPr lang="en-US" sz="4137">
                <a:solidFill>
                  <a:srgbClr val="545454"/>
                </a:solidFill>
                <a:latin typeface="Montserrat"/>
              </a:rPr>
              <a:t>The Yahoo Finance Stock Dataset is a comprehensive collection of stock market data pertaining to four prominent companies: AAPL (Apple Inc.), AMZN (Amazon.com Inc.), TSLA (Tesla Inc.), and GOOG (Alphabet Inc., Google's parent company). The dataset covers a period from November 20, 2018, onwards, providing daily records of stock prices and trading volume for these companies.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486614" y="458005"/>
            <a:ext cx="9888259" cy="1008552"/>
          </a:xfrm>
          <a:prstGeom prst="rect">
            <a:avLst/>
          </a:prstGeom>
        </p:spPr>
        <p:txBody>
          <a:bodyPr lIns="0" tIns="0" rIns="0" bIns="0" rtlCol="0" anchor="t">
            <a:spAutoFit/>
          </a:bodyPr>
          <a:lstStyle/>
          <a:p>
            <a:pPr algn="ctr">
              <a:lnSpc>
                <a:spcPts val="7058"/>
              </a:lnSpc>
            </a:pPr>
            <a:r>
              <a:rPr lang="en-US" sz="8934">
                <a:solidFill>
                  <a:srgbClr val="000000"/>
                </a:solidFill>
                <a:latin typeface="Sacramento"/>
              </a:rPr>
              <a:t>Attributes Description</a:t>
            </a:r>
          </a:p>
        </p:txBody>
      </p:sp>
      <p:grpSp>
        <p:nvGrpSpPr>
          <p:cNvPr id="3" name="Group 3"/>
          <p:cNvGrpSpPr/>
          <p:nvPr/>
        </p:nvGrpSpPr>
        <p:grpSpPr>
          <a:xfrm>
            <a:off x="692324" y="1533232"/>
            <a:ext cx="4499642" cy="875552"/>
            <a:chOff x="0" y="0"/>
            <a:chExt cx="1185091" cy="230598"/>
          </a:xfrm>
        </p:grpSpPr>
        <p:sp>
          <p:nvSpPr>
            <p:cNvPr id="4" name="Freeform 4"/>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5" name="TextBox 5"/>
            <p:cNvSpPr txBox="1"/>
            <p:nvPr/>
          </p:nvSpPr>
          <p:spPr>
            <a:xfrm>
              <a:off x="0" y="-76200"/>
              <a:ext cx="1185091" cy="306798"/>
            </a:xfrm>
            <a:prstGeom prst="rect">
              <a:avLst/>
            </a:prstGeom>
          </p:spPr>
          <p:txBody>
            <a:bodyPr lIns="50800" tIns="50800" rIns="50800" bIns="50800" rtlCol="0" anchor="ctr"/>
            <a:lstStyle/>
            <a:p>
              <a:pPr algn="ctr">
                <a:lnSpc>
                  <a:spcPts val="4199"/>
                </a:lnSpc>
              </a:pPr>
              <a:r>
                <a:rPr lang="en-US" sz="2999">
                  <a:solidFill>
                    <a:srgbClr val="000000"/>
                  </a:solidFill>
                  <a:latin typeface="Poppins"/>
                </a:rPr>
                <a:t>DATE</a:t>
              </a:r>
            </a:p>
          </p:txBody>
        </p:sp>
      </p:grpSp>
      <p:grpSp>
        <p:nvGrpSpPr>
          <p:cNvPr id="6" name="Group 6"/>
          <p:cNvGrpSpPr/>
          <p:nvPr/>
        </p:nvGrpSpPr>
        <p:grpSpPr>
          <a:xfrm>
            <a:off x="5544724" y="1533232"/>
            <a:ext cx="12031918" cy="875552"/>
            <a:chOff x="0" y="0"/>
            <a:chExt cx="3168900" cy="230598"/>
          </a:xfrm>
        </p:grpSpPr>
        <p:sp>
          <p:nvSpPr>
            <p:cNvPr id="7" name="Freeform 7"/>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8" name="TextBox 8"/>
            <p:cNvSpPr txBox="1"/>
            <p:nvPr/>
          </p:nvSpPr>
          <p:spPr>
            <a:xfrm>
              <a:off x="0" y="-85725"/>
              <a:ext cx="3168900" cy="316323"/>
            </a:xfrm>
            <a:prstGeom prst="rect">
              <a:avLst/>
            </a:prstGeom>
          </p:spPr>
          <p:txBody>
            <a:bodyPr lIns="50800" tIns="50800" rIns="50800" bIns="50800" rtlCol="0" anchor="ctr"/>
            <a:lstStyle/>
            <a:p>
              <a:pPr algn="ctr">
                <a:lnSpc>
                  <a:spcPts val="3919"/>
                </a:lnSpc>
              </a:pPr>
              <a:r>
                <a:rPr lang="en-US" sz="2799">
                  <a:solidFill>
                    <a:srgbClr val="000000"/>
                  </a:solidFill>
                  <a:latin typeface="Poppins"/>
                </a:rPr>
                <a:t>THE DATE FOR WHICH THE STOCK MARKET DATA IS RECORDED.</a:t>
              </a:r>
            </a:p>
          </p:txBody>
        </p:sp>
      </p:grpSp>
      <p:grpSp>
        <p:nvGrpSpPr>
          <p:cNvPr id="9" name="Group 9"/>
          <p:cNvGrpSpPr/>
          <p:nvPr/>
        </p:nvGrpSpPr>
        <p:grpSpPr>
          <a:xfrm>
            <a:off x="692324" y="2560004"/>
            <a:ext cx="4499642" cy="875552"/>
            <a:chOff x="0" y="0"/>
            <a:chExt cx="1185091" cy="230598"/>
          </a:xfrm>
        </p:grpSpPr>
        <p:sp>
          <p:nvSpPr>
            <p:cNvPr id="10" name="Freeform 10"/>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11" name="TextBox 11"/>
            <p:cNvSpPr txBox="1"/>
            <p:nvPr/>
          </p:nvSpPr>
          <p:spPr>
            <a:xfrm>
              <a:off x="0" y="-76200"/>
              <a:ext cx="1185091" cy="306798"/>
            </a:xfrm>
            <a:prstGeom prst="rect">
              <a:avLst/>
            </a:prstGeom>
          </p:spPr>
          <p:txBody>
            <a:bodyPr lIns="50800" tIns="50800" rIns="50800" bIns="50800" rtlCol="0" anchor="ctr"/>
            <a:lstStyle/>
            <a:p>
              <a:pPr algn="ctr">
                <a:lnSpc>
                  <a:spcPts val="3779"/>
                </a:lnSpc>
              </a:pPr>
              <a:r>
                <a:rPr lang="en-US" sz="2699">
                  <a:solidFill>
                    <a:srgbClr val="000000"/>
                  </a:solidFill>
                  <a:latin typeface="Poppins"/>
                </a:rPr>
                <a:t>OPEN</a:t>
              </a:r>
            </a:p>
          </p:txBody>
        </p:sp>
      </p:grpSp>
      <p:grpSp>
        <p:nvGrpSpPr>
          <p:cNvPr id="12" name="Group 12"/>
          <p:cNvGrpSpPr/>
          <p:nvPr/>
        </p:nvGrpSpPr>
        <p:grpSpPr>
          <a:xfrm>
            <a:off x="692324" y="3587957"/>
            <a:ext cx="4499642" cy="875552"/>
            <a:chOff x="0" y="0"/>
            <a:chExt cx="1185091" cy="230598"/>
          </a:xfrm>
        </p:grpSpPr>
        <p:sp>
          <p:nvSpPr>
            <p:cNvPr id="13" name="Freeform 13"/>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14" name="TextBox 14"/>
            <p:cNvSpPr txBox="1"/>
            <p:nvPr/>
          </p:nvSpPr>
          <p:spPr>
            <a:xfrm>
              <a:off x="0" y="-76200"/>
              <a:ext cx="1185091" cy="306798"/>
            </a:xfrm>
            <a:prstGeom prst="rect">
              <a:avLst/>
            </a:prstGeom>
          </p:spPr>
          <p:txBody>
            <a:bodyPr lIns="50800" tIns="50800" rIns="50800" bIns="50800" rtlCol="0" anchor="ctr"/>
            <a:lstStyle/>
            <a:p>
              <a:pPr algn="ctr">
                <a:lnSpc>
                  <a:spcPts val="4059"/>
                </a:lnSpc>
              </a:pPr>
              <a:r>
                <a:rPr lang="en-US" sz="2899">
                  <a:solidFill>
                    <a:srgbClr val="000000"/>
                  </a:solidFill>
                  <a:latin typeface="Poppins"/>
                </a:rPr>
                <a:t>HIGH</a:t>
              </a:r>
            </a:p>
          </p:txBody>
        </p:sp>
      </p:grpSp>
      <p:grpSp>
        <p:nvGrpSpPr>
          <p:cNvPr id="15" name="Group 15"/>
          <p:cNvGrpSpPr/>
          <p:nvPr/>
        </p:nvGrpSpPr>
        <p:grpSpPr>
          <a:xfrm>
            <a:off x="692324" y="4705724"/>
            <a:ext cx="4499642" cy="875552"/>
            <a:chOff x="0" y="0"/>
            <a:chExt cx="1185091" cy="230598"/>
          </a:xfrm>
        </p:grpSpPr>
        <p:sp>
          <p:nvSpPr>
            <p:cNvPr id="16" name="Freeform 16"/>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17" name="TextBox 17"/>
            <p:cNvSpPr txBox="1"/>
            <p:nvPr/>
          </p:nvSpPr>
          <p:spPr>
            <a:xfrm>
              <a:off x="0" y="-76200"/>
              <a:ext cx="1185091" cy="306798"/>
            </a:xfrm>
            <a:prstGeom prst="rect">
              <a:avLst/>
            </a:prstGeom>
          </p:spPr>
          <p:txBody>
            <a:bodyPr lIns="50800" tIns="50800" rIns="50800" bIns="50800" rtlCol="0" anchor="ctr"/>
            <a:lstStyle/>
            <a:p>
              <a:pPr algn="ctr">
                <a:lnSpc>
                  <a:spcPts val="3779"/>
                </a:lnSpc>
              </a:pPr>
              <a:r>
                <a:rPr lang="en-US" sz="2699">
                  <a:solidFill>
                    <a:srgbClr val="000000"/>
                  </a:solidFill>
                  <a:latin typeface="Poppins"/>
                </a:rPr>
                <a:t>LOW</a:t>
              </a:r>
            </a:p>
          </p:txBody>
        </p:sp>
      </p:grpSp>
      <p:grpSp>
        <p:nvGrpSpPr>
          <p:cNvPr id="18" name="Group 18"/>
          <p:cNvGrpSpPr/>
          <p:nvPr/>
        </p:nvGrpSpPr>
        <p:grpSpPr>
          <a:xfrm>
            <a:off x="5544724" y="5818593"/>
            <a:ext cx="12031918" cy="875552"/>
            <a:chOff x="0" y="0"/>
            <a:chExt cx="3168900" cy="230598"/>
          </a:xfrm>
        </p:grpSpPr>
        <p:sp>
          <p:nvSpPr>
            <p:cNvPr id="19" name="Freeform 19"/>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20" name="TextBox 20"/>
            <p:cNvSpPr txBox="1"/>
            <p:nvPr/>
          </p:nvSpPr>
          <p:spPr>
            <a:xfrm>
              <a:off x="0" y="-57150"/>
              <a:ext cx="3168900" cy="287748"/>
            </a:xfrm>
            <a:prstGeom prst="rect">
              <a:avLst/>
            </a:prstGeom>
          </p:spPr>
          <p:txBody>
            <a:bodyPr lIns="50800" tIns="50800" rIns="50800" bIns="50800" rtlCol="0" anchor="ctr"/>
            <a:lstStyle/>
            <a:p>
              <a:pPr algn="ctr">
                <a:lnSpc>
                  <a:spcPts val="2519"/>
                </a:lnSpc>
              </a:pPr>
              <a:endParaRPr/>
            </a:p>
          </p:txBody>
        </p:sp>
      </p:grpSp>
      <p:grpSp>
        <p:nvGrpSpPr>
          <p:cNvPr id="21" name="Group 21"/>
          <p:cNvGrpSpPr/>
          <p:nvPr/>
        </p:nvGrpSpPr>
        <p:grpSpPr>
          <a:xfrm>
            <a:off x="5544724" y="2560004"/>
            <a:ext cx="12031918" cy="875552"/>
            <a:chOff x="0" y="0"/>
            <a:chExt cx="3168900" cy="230598"/>
          </a:xfrm>
        </p:grpSpPr>
        <p:sp>
          <p:nvSpPr>
            <p:cNvPr id="22" name="Freeform 22"/>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23" name="TextBox 23"/>
            <p:cNvSpPr txBox="1"/>
            <p:nvPr/>
          </p:nvSpPr>
          <p:spPr>
            <a:xfrm>
              <a:off x="0" y="-76200"/>
              <a:ext cx="3168900" cy="306798"/>
            </a:xfrm>
            <a:prstGeom prst="rect">
              <a:avLst/>
            </a:prstGeom>
          </p:spPr>
          <p:txBody>
            <a:bodyPr lIns="50800" tIns="50800" rIns="50800" bIns="50800" rtlCol="0" anchor="ctr"/>
            <a:lstStyle/>
            <a:p>
              <a:pPr algn="ctr">
                <a:lnSpc>
                  <a:spcPts val="4059"/>
                </a:lnSpc>
              </a:pPr>
              <a:r>
                <a:rPr lang="en-US" sz="2899">
                  <a:solidFill>
                    <a:srgbClr val="000000"/>
                  </a:solidFill>
                  <a:latin typeface="Poppins"/>
                </a:rPr>
                <a:t>THE OPENING PRICE OF THE STOCK ON A GIVEN TRADING DAY.</a:t>
              </a:r>
            </a:p>
          </p:txBody>
        </p:sp>
      </p:grpSp>
      <p:grpSp>
        <p:nvGrpSpPr>
          <p:cNvPr id="24" name="Group 24"/>
          <p:cNvGrpSpPr/>
          <p:nvPr/>
        </p:nvGrpSpPr>
        <p:grpSpPr>
          <a:xfrm>
            <a:off x="5544724" y="3587957"/>
            <a:ext cx="12031918" cy="875552"/>
            <a:chOff x="0" y="0"/>
            <a:chExt cx="3168900" cy="230598"/>
          </a:xfrm>
        </p:grpSpPr>
        <p:sp>
          <p:nvSpPr>
            <p:cNvPr id="25" name="Freeform 25"/>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26" name="TextBox 26"/>
            <p:cNvSpPr txBox="1"/>
            <p:nvPr/>
          </p:nvSpPr>
          <p:spPr>
            <a:xfrm>
              <a:off x="0" y="-66675"/>
              <a:ext cx="3168900" cy="297273"/>
            </a:xfrm>
            <a:prstGeom prst="rect">
              <a:avLst/>
            </a:prstGeom>
          </p:spPr>
          <p:txBody>
            <a:bodyPr lIns="50800" tIns="50800" rIns="50800" bIns="50800" rtlCol="0" anchor="ctr"/>
            <a:lstStyle/>
            <a:p>
              <a:pPr algn="ctr">
                <a:lnSpc>
                  <a:spcPts val="3639"/>
                </a:lnSpc>
              </a:pPr>
              <a:r>
                <a:rPr lang="en-US" sz="2599">
                  <a:solidFill>
                    <a:srgbClr val="000000"/>
                  </a:solidFill>
                  <a:latin typeface="Poppins"/>
                </a:rPr>
                <a:t>THE HIGHEST PRICE OF THE STOCK REACHED DURING THE TRADING DAY.</a:t>
              </a:r>
            </a:p>
          </p:txBody>
        </p:sp>
      </p:grpSp>
      <p:grpSp>
        <p:nvGrpSpPr>
          <p:cNvPr id="27" name="Group 27"/>
          <p:cNvGrpSpPr/>
          <p:nvPr/>
        </p:nvGrpSpPr>
        <p:grpSpPr>
          <a:xfrm>
            <a:off x="5544724" y="4705724"/>
            <a:ext cx="12031918" cy="875552"/>
            <a:chOff x="0" y="0"/>
            <a:chExt cx="3168900" cy="230598"/>
          </a:xfrm>
        </p:grpSpPr>
        <p:sp>
          <p:nvSpPr>
            <p:cNvPr id="28" name="Freeform 28"/>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29" name="TextBox 29"/>
            <p:cNvSpPr txBox="1"/>
            <p:nvPr/>
          </p:nvSpPr>
          <p:spPr>
            <a:xfrm>
              <a:off x="0" y="-66675"/>
              <a:ext cx="3168900" cy="297273"/>
            </a:xfrm>
            <a:prstGeom prst="rect">
              <a:avLst/>
            </a:prstGeom>
          </p:spPr>
          <p:txBody>
            <a:bodyPr lIns="50800" tIns="50800" rIns="50800" bIns="50800" rtlCol="0" anchor="ctr"/>
            <a:lstStyle/>
            <a:p>
              <a:pPr algn="ctr">
                <a:lnSpc>
                  <a:spcPts val="3639"/>
                </a:lnSpc>
              </a:pPr>
              <a:r>
                <a:rPr lang="en-US" sz="2599">
                  <a:solidFill>
                    <a:srgbClr val="000000"/>
                  </a:solidFill>
                  <a:latin typeface="Poppins"/>
                </a:rPr>
                <a:t>THE LOWEST PRICE OF THE STOCK REACHED DURING THE TRADING DAY.</a:t>
              </a:r>
            </a:p>
          </p:txBody>
        </p:sp>
      </p:grpSp>
      <p:grpSp>
        <p:nvGrpSpPr>
          <p:cNvPr id="30" name="Group 30"/>
          <p:cNvGrpSpPr/>
          <p:nvPr/>
        </p:nvGrpSpPr>
        <p:grpSpPr>
          <a:xfrm>
            <a:off x="692324" y="5819401"/>
            <a:ext cx="4499642" cy="875552"/>
            <a:chOff x="0" y="0"/>
            <a:chExt cx="1185091" cy="230598"/>
          </a:xfrm>
        </p:grpSpPr>
        <p:sp>
          <p:nvSpPr>
            <p:cNvPr id="31" name="Freeform 31"/>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32" name="TextBox 32"/>
            <p:cNvSpPr txBox="1"/>
            <p:nvPr/>
          </p:nvSpPr>
          <p:spPr>
            <a:xfrm>
              <a:off x="0" y="-76200"/>
              <a:ext cx="1185091" cy="306798"/>
            </a:xfrm>
            <a:prstGeom prst="rect">
              <a:avLst/>
            </a:prstGeom>
          </p:spPr>
          <p:txBody>
            <a:bodyPr lIns="50800" tIns="50800" rIns="50800" bIns="50800" rtlCol="0" anchor="ctr"/>
            <a:lstStyle/>
            <a:p>
              <a:pPr algn="ctr">
                <a:lnSpc>
                  <a:spcPts val="4059"/>
                </a:lnSpc>
              </a:pPr>
              <a:r>
                <a:rPr lang="en-US" sz="2899">
                  <a:solidFill>
                    <a:srgbClr val="000000"/>
                  </a:solidFill>
                  <a:latin typeface="Poppins"/>
                </a:rPr>
                <a:t>CLOSE</a:t>
              </a:r>
            </a:p>
          </p:txBody>
        </p:sp>
      </p:grpSp>
      <p:sp>
        <p:nvSpPr>
          <p:cNvPr id="33" name="TextBox 33"/>
          <p:cNvSpPr txBox="1"/>
          <p:nvPr/>
        </p:nvSpPr>
        <p:spPr>
          <a:xfrm>
            <a:off x="5544724" y="5960632"/>
            <a:ext cx="12031918" cy="516891"/>
          </a:xfrm>
          <a:prstGeom prst="rect">
            <a:avLst/>
          </a:prstGeom>
        </p:spPr>
        <p:txBody>
          <a:bodyPr lIns="0" tIns="0" rIns="0" bIns="0" rtlCol="0" anchor="t">
            <a:spAutoFit/>
          </a:bodyPr>
          <a:lstStyle/>
          <a:p>
            <a:pPr algn="ctr">
              <a:lnSpc>
                <a:spcPts val="4059"/>
              </a:lnSpc>
              <a:spcBef>
                <a:spcPct val="0"/>
              </a:spcBef>
            </a:pPr>
            <a:r>
              <a:rPr lang="en-US" sz="2899">
                <a:solidFill>
                  <a:srgbClr val="000000"/>
                </a:solidFill>
                <a:latin typeface="Poppins"/>
              </a:rPr>
              <a:t>THE CLOSING PRICE OF THE STOCK ON A GIVEN TRADING DAY.</a:t>
            </a:r>
          </a:p>
        </p:txBody>
      </p:sp>
      <p:grpSp>
        <p:nvGrpSpPr>
          <p:cNvPr id="34" name="Group 34"/>
          <p:cNvGrpSpPr/>
          <p:nvPr/>
        </p:nvGrpSpPr>
        <p:grpSpPr>
          <a:xfrm>
            <a:off x="692324" y="6931463"/>
            <a:ext cx="4499642" cy="875552"/>
            <a:chOff x="0" y="0"/>
            <a:chExt cx="1185091" cy="230598"/>
          </a:xfrm>
        </p:grpSpPr>
        <p:sp>
          <p:nvSpPr>
            <p:cNvPr id="35" name="Freeform 35"/>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36" name="TextBox 36"/>
            <p:cNvSpPr txBox="1"/>
            <p:nvPr/>
          </p:nvSpPr>
          <p:spPr>
            <a:xfrm>
              <a:off x="0" y="-76200"/>
              <a:ext cx="1185091" cy="306798"/>
            </a:xfrm>
            <a:prstGeom prst="rect">
              <a:avLst/>
            </a:prstGeom>
          </p:spPr>
          <p:txBody>
            <a:bodyPr lIns="50800" tIns="50800" rIns="50800" bIns="50800" rtlCol="0" anchor="ctr"/>
            <a:lstStyle/>
            <a:p>
              <a:pPr algn="ctr">
                <a:lnSpc>
                  <a:spcPts val="4199"/>
                </a:lnSpc>
              </a:pPr>
              <a:r>
                <a:rPr lang="en-US" sz="2999">
                  <a:solidFill>
                    <a:srgbClr val="000000"/>
                  </a:solidFill>
                  <a:latin typeface="Poppins"/>
                </a:rPr>
                <a:t>ADJ CLOSE</a:t>
              </a:r>
            </a:p>
          </p:txBody>
        </p:sp>
      </p:grpSp>
      <p:grpSp>
        <p:nvGrpSpPr>
          <p:cNvPr id="37" name="Group 37"/>
          <p:cNvGrpSpPr/>
          <p:nvPr/>
        </p:nvGrpSpPr>
        <p:grpSpPr>
          <a:xfrm>
            <a:off x="692324" y="9258300"/>
            <a:ext cx="4499642" cy="875552"/>
            <a:chOff x="0" y="0"/>
            <a:chExt cx="1185091" cy="230598"/>
          </a:xfrm>
        </p:grpSpPr>
        <p:sp>
          <p:nvSpPr>
            <p:cNvPr id="38" name="Freeform 38"/>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39" name="TextBox 39"/>
            <p:cNvSpPr txBox="1"/>
            <p:nvPr/>
          </p:nvSpPr>
          <p:spPr>
            <a:xfrm>
              <a:off x="0" y="-76200"/>
              <a:ext cx="1185091" cy="306798"/>
            </a:xfrm>
            <a:prstGeom prst="rect">
              <a:avLst/>
            </a:prstGeom>
          </p:spPr>
          <p:txBody>
            <a:bodyPr lIns="50800" tIns="50800" rIns="50800" bIns="50800" rtlCol="0" anchor="ctr"/>
            <a:lstStyle/>
            <a:p>
              <a:pPr algn="ctr">
                <a:lnSpc>
                  <a:spcPts val="4199"/>
                </a:lnSpc>
              </a:pPr>
              <a:r>
                <a:rPr lang="en-US" sz="2999">
                  <a:solidFill>
                    <a:srgbClr val="000000"/>
                  </a:solidFill>
                  <a:latin typeface="Poppins"/>
                </a:rPr>
                <a:t>COMPANY</a:t>
              </a:r>
            </a:p>
          </p:txBody>
        </p:sp>
      </p:grpSp>
      <p:grpSp>
        <p:nvGrpSpPr>
          <p:cNvPr id="40" name="Group 40"/>
          <p:cNvGrpSpPr/>
          <p:nvPr/>
        </p:nvGrpSpPr>
        <p:grpSpPr>
          <a:xfrm>
            <a:off x="692324" y="8046696"/>
            <a:ext cx="4499642" cy="875552"/>
            <a:chOff x="0" y="0"/>
            <a:chExt cx="1185091" cy="230598"/>
          </a:xfrm>
        </p:grpSpPr>
        <p:sp>
          <p:nvSpPr>
            <p:cNvPr id="41" name="Freeform 41"/>
            <p:cNvSpPr/>
            <p:nvPr/>
          </p:nvSpPr>
          <p:spPr>
            <a:xfrm>
              <a:off x="0" y="0"/>
              <a:ext cx="1185091" cy="230598"/>
            </a:xfrm>
            <a:custGeom>
              <a:avLst/>
              <a:gdLst/>
              <a:ahLst/>
              <a:cxnLst/>
              <a:rect l="l" t="t" r="r" b="b"/>
              <a:pathLst>
                <a:path w="1185091" h="230598">
                  <a:moveTo>
                    <a:pt x="0" y="0"/>
                  </a:moveTo>
                  <a:lnTo>
                    <a:pt x="1185091" y="0"/>
                  </a:lnTo>
                  <a:lnTo>
                    <a:pt x="1185091" y="230598"/>
                  </a:lnTo>
                  <a:lnTo>
                    <a:pt x="0" y="230598"/>
                  </a:lnTo>
                  <a:close/>
                </a:path>
              </a:pathLst>
            </a:custGeom>
            <a:solidFill>
              <a:srgbClr val="EAC9B3"/>
            </a:solidFill>
          </p:spPr>
        </p:sp>
        <p:sp>
          <p:nvSpPr>
            <p:cNvPr id="42" name="TextBox 42"/>
            <p:cNvSpPr txBox="1"/>
            <p:nvPr/>
          </p:nvSpPr>
          <p:spPr>
            <a:xfrm>
              <a:off x="0" y="-76200"/>
              <a:ext cx="1185091" cy="306798"/>
            </a:xfrm>
            <a:prstGeom prst="rect">
              <a:avLst/>
            </a:prstGeom>
          </p:spPr>
          <p:txBody>
            <a:bodyPr lIns="50800" tIns="50800" rIns="50800" bIns="50800" rtlCol="0" anchor="ctr"/>
            <a:lstStyle/>
            <a:p>
              <a:pPr algn="ctr">
                <a:lnSpc>
                  <a:spcPts val="4199"/>
                </a:lnSpc>
              </a:pPr>
              <a:r>
                <a:rPr lang="en-US" sz="2999">
                  <a:solidFill>
                    <a:srgbClr val="000000"/>
                  </a:solidFill>
                  <a:latin typeface="Poppins"/>
                </a:rPr>
                <a:t>VOLUME</a:t>
              </a:r>
            </a:p>
          </p:txBody>
        </p:sp>
      </p:grpSp>
      <p:grpSp>
        <p:nvGrpSpPr>
          <p:cNvPr id="43" name="Group 43"/>
          <p:cNvGrpSpPr/>
          <p:nvPr/>
        </p:nvGrpSpPr>
        <p:grpSpPr>
          <a:xfrm>
            <a:off x="5544724" y="8046696"/>
            <a:ext cx="12031918" cy="875552"/>
            <a:chOff x="0" y="0"/>
            <a:chExt cx="3168900" cy="230598"/>
          </a:xfrm>
        </p:grpSpPr>
        <p:sp>
          <p:nvSpPr>
            <p:cNvPr id="44" name="Freeform 44"/>
            <p:cNvSpPr/>
            <p:nvPr/>
          </p:nvSpPr>
          <p:spPr>
            <a:xfrm>
              <a:off x="0" y="0"/>
              <a:ext cx="3168900" cy="230598"/>
            </a:xfrm>
            <a:custGeom>
              <a:avLst/>
              <a:gdLst/>
              <a:ahLst/>
              <a:cxnLst/>
              <a:rect l="l" t="t" r="r" b="b"/>
              <a:pathLst>
                <a:path w="3168900" h="230598">
                  <a:moveTo>
                    <a:pt x="0" y="0"/>
                  </a:moveTo>
                  <a:lnTo>
                    <a:pt x="3168900" y="0"/>
                  </a:lnTo>
                  <a:lnTo>
                    <a:pt x="3168900" y="230598"/>
                  </a:lnTo>
                  <a:lnTo>
                    <a:pt x="0" y="230598"/>
                  </a:lnTo>
                  <a:close/>
                </a:path>
              </a:pathLst>
            </a:custGeom>
            <a:solidFill>
              <a:srgbClr val="F4EADE"/>
            </a:solidFill>
          </p:spPr>
        </p:sp>
        <p:sp>
          <p:nvSpPr>
            <p:cNvPr id="45" name="TextBox 45"/>
            <p:cNvSpPr txBox="1"/>
            <p:nvPr/>
          </p:nvSpPr>
          <p:spPr>
            <a:xfrm>
              <a:off x="0" y="-66675"/>
              <a:ext cx="3168900" cy="297273"/>
            </a:xfrm>
            <a:prstGeom prst="rect">
              <a:avLst/>
            </a:prstGeom>
          </p:spPr>
          <p:txBody>
            <a:bodyPr lIns="50800" tIns="50800" rIns="50800" bIns="50800" rtlCol="0" anchor="ctr"/>
            <a:lstStyle/>
            <a:p>
              <a:pPr algn="ctr">
                <a:lnSpc>
                  <a:spcPts val="3639"/>
                </a:lnSpc>
              </a:pPr>
              <a:r>
                <a:rPr lang="en-US" sz="2599">
                  <a:solidFill>
                    <a:srgbClr val="000000"/>
                  </a:solidFill>
                  <a:latin typeface="Poppins"/>
                </a:rPr>
                <a:t> THE TRADING VOLUME OF THE STOCK ON THE SPECIFIED DATE.</a:t>
              </a:r>
            </a:p>
          </p:txBody>
        </p:sp>
      </p:grpSp>
      <p:grpSp>
        <p:nvGrpSpPr>
          <p:cNvPr id="46" name="Group 46"/>
          <p:cNvGrpSpPr/>
          <p:nvPr/>
        </p:nvGrpSpPr>
        <p:grpSpPr>
          <a:xfrm>
            <a:off x="5544724" y="6803772"/>
            <a:ext cx="12031918" cy="1130933"/>
            <a:chOff x="0" y="0"/>
            <a:chExt cx="3168900" cy="297859"/>
          </a:xfrm>
        </p:grpSpPr>
        <p:sp>
          <p:nvSpPr>
            <p:cNvPr id="47" name="Freeform 47"/>
            <p:cNvSpPr/>
            <p:nvPr/>
          </p:nvSpPr>
          <p:spPr>
            <a:xfrm>
              <a:off x="0" y="0"/>
              <a:ext cx="3168900" cy="297859"/>
            </a:xfrm>
            <a:custGeom>
              <a:avLst/>
              <a:gdLst/>
              <a:ahLst/>
              <a:cxnLst/>
              <a:rect l="l" t="t" r="r" b="b"/>
              <a:pathLst>
                <a:path w="3168900" h="297859">
                  <a:moveTo>
                    <a:pt x="0" y="0"/>
                  </a:moveTo>
                  <a:lnTo>
                    <a:pt x="3168900" y="0"/>
                  </a:lnTo>
                  <a:lnTo>
                    <a:pt x="3168900" y="297859"/>
                  </a:lnTo>
                  <a:lnTo>
                    <a:pt x="0" y="297859"/>
                  </a:lnTo>
                  <a:close/>
                </a:path>
              </a:pathLst>
            </a:custGeom>
            <a:solidFill>
              <a:srgbClr val="F4EADE"/>
            </a:solidFill>
          </p:spPr>
        </p:sp>
        <p:sp>
          <p:nvSpPr>
            <p:cNvPr id="48" name="TextBox 48"/>
            <p:cNvSpPr txBox="1"/>
            <p:nvPr/>
          </p:nvSpPr>
          <p:spPr>
            <a:xfrm>
              <a:off x="0" y="-66675"/>
              <a:ext cx="3168900" cy="364534"/>
            </a:xfrm>
            <a:prstGeom prst="rect">
              <a:avLst/>
            </a:prstGeom>
          </p:spPr>
          <p:txBody>
            <a:bodyPr lIns="50800" tIns="50800" rIns="50800" bIns="50800" rtlCol="0" anchor="ctr"/>
            <a:lstStyle/>
            <a:p>
              <a:pPr algn="ctr">
                <a:lnSpc>
                  <a:spcPts val="3499"/>
                </a:lnSpc>
              </a:pPr>
              <a:r>
                <a:rPr lang="en-US" sz="2499">
                  <a:solidFill>
                    <a:srgbClr val="000000"/>
                  </a:solidFill>
                  <a:latin typeface="Poppins"/>
                </a:rPr>
                <a:t>THE ADJUSTED CLOSING PRICE OF THE STOCK, CONSIDERING DIVIDENDS, STOCK SPLITS, ETC.</a:t>
              </a:r>
            </a:p>
          </p:txBody>
        </p:sp>
      </p:grpSp>
      <p:grpSp>
        <p:nvGrpSpPr>
          <p:cNvPr id="49" name="Group 49"/>
          <p:cNvGrpSpPr/>
          <p:nvPr/>
        </p:nvGrpSpPr>
        <p:grpSpPr>
          <a:xfrm>
            <a:off x="5544724" y="8987367"/>
            <a:ext cx="12031918" cy="1176170"/>
            <a:chOff x="0" y="0"/>
            <a:chExt cx="3168900" cy="309773"/>
          </a:xfrm>
        </p:grpSpPr>
        <p:sp>
          <p:nvSpPr>
            <p:cNvPr id="50" name="Freeform 50"/>
            <p:cNvSpPr/>
            <p:nvPr/>
          </p:nvSpPr>
          <p:spPr>
            <a:xfrm>
              <a:off x="0" y="0"/>
              <a:ext cx="3168900" cy="309773"/>
            </a:xfrm>
            <a:custGeom>
              <a:avLst/>
              <a:gdLst/>
              <a:ahLst/>
              <a:cxnLst/>
              <a:rect l="l" t="t" r="r" b="b"/>
              <a:pathLst>
                <a:path w="3168900" h="309773">
                  <a:moveTo>
                    <a:pt x="0" y="0"/>
                  </a:moveTo>
                  <a:lnTo>
                    <a:pt x="3168900" y="0"/>
                  </a:lnTo>
                  <a:lnTo>
                    <a:pt x="3168900" y="309773"/>
                  </a:lnTo>
                  <a:lnTo>
                    <a:pt x="0" y="309773"/>
                  </a:lnTo>
                  <a:close/>
                </a:path>
              </a:pathLst>
            </a:custGeom>
            <a:solidFill>
              <a:srgbClr val="F4EADE"/>
            </a:solidFill>
          </p:spPr>
        </p:sp>
        <p:sp>
          <p:nvSpPr>
            <p:cNvPr id="51" name="TextBox 51"/>
            <p:cNvSpPr txBox="1"/>
            <p:nvPr/>
          </p:nvSpPr>
          <p:spPr>
            <a:xfrm>
              <a:off x="0" y="-66675"/>
              <a:ext cx="3168900" cy="376448"/>
            </a:xfrm>
            <a:prstGeom prst="rect">
              <a:avLst/>
            </a:prstGeom>
          </p:spPr>
          <p:txBody>
            <a:bodyPr lIns="50800" tIns="50800" rIns="50800" bIns="50800" rtlCol="0" anchor="ctr"/>
            <a:lstStyle/>
            <a:p>
              <a:pPr algn="ctr">
                <a:lnSpc>
                  <a:spcPts val="3639"/>
                </a:lnSpc>
              </a:pPr>
              <a:r>
                <a:rPr lang="en-US" sz="2599">
                  <a:solidFill>
                    <a:srgbClr val="000000"/>
                  </a:solidFill>
                  <a:latin typeface="Poppins"/>
                </a:rPr>
                <a:t>THE TICKER SYMBOL REPRESENTING THE RESPECTIVE COMPANY (AAPL, AMZN, TSLA, GOOG).</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94602" y="0"/>
            <a:ext cx="7057070" cy="10287000"/>
            <a:chOff x="0" y="0"/>
            <a:chExt cx="1858652" cy="2709333"/>
          </a:xfrm>
        </p:grpSpPr>
        <p:sp>
          <p:nvSpPr>
            <p:cNvPr id="3" name="Freeform 3"/>
            <p:cNvSpPr/>
            <p:nvPr/>
          </p:nvSpPr>
          <p:spPr>
            <a:xfrm>
              <a:off x="0" y="0"/>
              <a:ext cx="1858652" cy="2709333"/>
            </a:xfrm>
            <a:custGeom>
              <a:avLst/>
              <a:gdLst/>
              <a:ahLst/>
              <a:cxnLst/>
              <a:rect l="l" t="t" r="r" b="b"/>
              <a:pathLst>
                <a:path w="1858652" h="2709333">
                  <a:moveTo>
                    <a:pt x="0" y="0"/>
                  </a:moveTo>
                  <a:lnTo>
                    <a:pt x="1858652" y="0"/>
                  </a:lnTo>
                  <a:lnTo>
                    <a:pt x="1858652" y="2709333"/>
                  </a:lnTo>
                  <a:lnTo>
                    <a:pt x="0" y="2709333"/>
                  </a:lnTo>
                  <a:close/>
                </a:path>
              </a:pathLst>
            </a:custGeom>
            <a:solidFill>
              <a:srgbClr val="F4EADE"/>
            </a:solidFill>
          </p:spPr>
        </p:sp>
        <p:sp>
          <p:nvSpPr>
            <p:cNvPr id="4" name="TextBox 4"/>
            <p:cNvSpPr txBox="1"/>
            <p:nvPr/>
          </p:nvSpPr>
          <p:spPr>
            <a:xfrm>
              <a:off x="0" y="-57150"/>
              <a:ext cx="1858652"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rot="-2032402">
            <a:off x="-446343" y="6093962"/>
            <a:ext cx="4615942" cy="3958171"/>
          </a:xfrm>
          <a:custGeom>
            <a:avLst/>
            <a:gdLst/>
            <a:ahLst/>
            <a:cxnLst/>
            <a:rect l="l" t="t" r="r" b="b"/>
            <a:pathLst>
              <a:path w="4615942" h="3958171">
                <a:moveTo>
                  <a:pt x="0" y="0"/>
                </a:moveTo>
                <a:lnTo>
                  <a:pt x="4615942" y="0"/>
                </a:lnTo>
                <a:lnTo>
                  <a:pt x="4615942" y="3958171"/>
                </a:lnTo>
                <a:lnTo>
                  <a:pt x="0" y="3958171"/>
                </a:lnTo>
                <a:lnTo>
                  <a:pt x="0" y="0"/>
                </a:lnTo>
                <a:close/>
              </a:path>
            </a:pathLst>
          </a:custGeom>
          <a:blipFill>
            <a:blip r:embed="rId2">
              <a:alphaModFix amt="30000"/>
            </a:blip>
            <a:stretch>
              <a:fillRect/>
            </a:stretch>
          </a:blipFill>
        </p:spPr>
      </p:sp>
      <p:sp>
        <p:nvSpPr>
          <p:cNvPr id="6" name="Freeform 6"/>
          <p:cNvSpPr/>
          <p:nvPr/>
        </p:nvSpPr>
        <p:spPr>
          <a:xfrm>
            <a:off x="0" y="5633325"/>
            <a:ext cx="4263929" cy="4653675"/>
          </a:xfrm>
          <a:custGeom>
            <a:avLst/>
            <a:gdLst/>
            <a:ahLst/>
            <a:cxnLst/>
            <a:rect l="l" t="t" r="r" b="b"/>
            <a:pathLst>
              <a:path w="4263929" h="4653675">
                <a:moveTo>
                  <a:pt x="0" y="0"/>
                </a:moveTo>
                <a:lnTo>
                  <a:pt x="4263929" y="0"/>
                </a:lnTo>
                <a:lnTo>
                  <a:pt x="4263929" y="4653675"/>
                </a:lnTo>
                <a:lnTo>
                  <a:pt x="0" y="4653675"/>
                </a:lnTo>
                <a:lnTo>
                  <a:pt x="0" y="0"/>
                </a:lnTo>
                <a:close/>
              </a:path>
            </a:pathLst>
          </a:custGeom>
          <a:blipFill>
            <a:blip r:embed="rId3"/>
            <a:stretch>
              <a:fillRect/>
            </a:stretch>
          </a:blipFill>
        </p:spPr>
      </p:sp>
      <p:sp>
        <p:nvSpPr>
          <p:cNvPr id="7" name="TextBox 7"/>
          <p:cNvSpPr txBox="1"/>
          <p:nvPr/>
        </p:nvSpPr>
        <p:spPr>
          <a:xfrm>
            <a:off x="175430" y="2551054"/>
            <a:ext cx="6517006" cy="1129037"/>
          </a:xfrm>
          <a:prstGeom prst="rect">
            <a:avLst/>
          </a:prstGeom>
        </p:spPr>
        <p:txBody>
          <a:bodyPr lIns="0" tIns="0" rIns="0" bIns="0" rtlCol="0" anchor="t">
            <a:spAutoFit/>
          </a:bodyPr>
          <a:lstStyle/>
          <a:p>
            <a:pPr algn="ctr">
              <a:lnSpc>
                <a:spcPts val="7880"/>
              </a:lnSpc>
            </a:pPr>
            <a:r>
              <a:rPr lang="en-US" sz="9975">
                <a:solidFill>
                  <a:srgbClr val="000000"/>
                </a:solidFill>
                <a:latin typeface="Sacramento"/>
              </a:rPr>
              <a:t>preprocessing </a:t>
            </a:r>
          </a:p>
        </p:txBody>
      </p:sp>
      <p:sp>
        <p:nvSpPr>
          <p:cNvPr id="8" name="TextBox 8"/>
          <p:cNvSpPr txBox="1"/>
          <p:nvPr/>
        </p:nvSpPr>
        <p:spPr>
          <a:xfrm>
            <a:off x="7237153" y="339687"/>
            <a:ext cx="9743174" cy="654251"/>
          </a:xfrm>
          <a:prstGeom prst="rect">
            <a:avLst/>
          </a:prstGeom>
        </p:spPr>
        <p:txBody>
          <a:bodyPr lIns="0" tIns="0" rIns="0" bIns="0" rtlCol="0" anchor="t">
            <a:spAutoFit/>
          </a:bodyPr>
          <a:lstStyle/>
          <a:p>
            <a:pPr>
              <a:lnSpc>
                <a:spcPts val="5695"/>
              </a:lnSpc>
            </a:pPr>
            <a:r>
              <a:rPr lang="en-US" sz="3164">
                <a:solidFill>
                  <a:srgbClr val="545454"/>
                </a:solidFill>
                <a:latin typeface="Montserrat"/>
              </a:rPr>
              <a:t>1- change date column format to date type.</a:t>
            </a:r>
          </a:p>
        </p:txBody>
      </p:sp>
      <p:sp>
        <p:nvSpPr>
          <p:cNvPr id="9" name="TextBox 9"/>
          <p:cNvSpPr txBox="1"/>
          <p:nvPr/>
        </p:nvSpPr>
        <p:spPr>
          <a:xfrm>
            <a:off x="7237153" y="1180209"/>
            <a:ext cx="9743174" cy="1368626"/>
          </a:xfrm>
          <a:prstGeom prst="rect">
            <a:avLst/>
          </a:prstGeom>
        </p:spPr>
        <p:txBody>
          <a:bodyPr lIns="0" tIns="0" rIns="0" bIns="0" rtlCol="0" anchor="t">
            <a:spAutoFit/>
          </a:bodyPr>
          <a:lstStyle/>
          <a:p>
            <a:pPr>
              <a:lnSpc>
                <a:spcPts val="5695"/>
              </a:lnSpc>
            </a:pPr>
            <a:r>
              <a:rPr lang="en-US" sz="3164">
                <a:solidFill>
                  <a:srgbClr val="545454"/>
                </a:solidFill>
                <a:latin typeface="Montserrat"/>
              </a:rPr>
              <a:t>2- encode the values of company column by 4 unique values.</a:t>
            </a:r>
          </a:p>
        </p:txBody>
      </p:sp>
      <p:sp>
        <p:nvSpPr>
          <p:cNvPr id="10" name="TextBox 10"/>
          <p:cNvSpPr txBox="1"/>
          <p:nvPr/>
        </p:nvSpPr>
        <p:spPr>
          <a:xfrm>
            <a:off x="7237153" y="2739335"/>
            <a:ext cx="9743174" cy="3511751"/>
          </a:xfrm>
          <a:prstGeom prst="rect">
            <a:avLst/>
          </a:prstGeom>
        </p:spPr>
        <p:txBody>
          <a:bodyPr lIns="0" tIns="0" rIns="0" bIns="0" rtlCol="0" anchor="t">
            <a:spAutoFit/>
          </a:bodyPr>
          <a:lstStyle/>
          <a:p>
            <a:pPr>
              <a:lnSpc>
                <a:spcPts val="5695"/>
              </a:lnSpc>
            </a:pPr>
            <a:r>
              <a:rPr lang="en-US" sz="3164">
                <a:solidFill>
                  <a:srgbClr val="545454"/>
                </a:solidFill>
                <a:latin typeface="Montserrat"/>
              </a:rPr>
              <a:t>3- split numeric columns that need to and then loop over them and round up every value that has float part greater than or equal to 0.5 and round down every float part that has value less than 0.5 and then change it’s type to integer.</a:t>
            </a:r>
          </a:p>
        </p:txBody>
      </p:sp>
      <p:sp>
        <p:nvSpPr>
          <p:cNvPr id="11" name="TextBox 11"/>
          <p:cNvSpPr txBox="1"/>
          <p:nvPr/>
        </p:nvSpPr>
        <p:spPr>
          <a:xfrm>
            <a:off x="7237153" y="6441586"/>
            <a:ext cx="9743174" cy="2083001"/>
          </a:xfrm>
          <a:prstGeom prst="rect">
            <a:avLst/>
          </a:prstGeom>
        </p:spPr>
        <p:txBody>
          <a:bodyPr lIns="0" tIns="0" rIns="0" bIns="0" rtlCol="0" anchor="t">
            <a:spAutoFit/>
          </a:bodyPr>
          <a:lstStyle/>
          <a:p>
            <a:pPr>
              <a:lnSpc>
                <a:spcPts val="5695"/>
              </a:lnSpc>
            </a:pPr>
            <a:r>
              <a:rPr lang="en-US" sz="3164">
                <a:solidFill>
                  <a:srgbClr val="545454"/>
                </a:solidFill>
                <a:latin typeface="Montserrat"/>
              </a:rPr>
              <a:t>4- then apply user-defined function called remove that removes the outliers from the numeric columns.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356956" y="1028700"/>
            <a:ext cx="5370555" cy="1178902"/>
          </a:xfrm>
          <a:custGeom>
            <a:avLst/>
            <a:gdLst/>
            <a:ahLst/>
            <a:cxnLst/>
            <a:rect l="l" t="t" r="r" b="b"/>
            <a:pathLst>
              <a:path w="5370555" h="1178902">
                <a:moveTo>
                  <a:pt x="0" y="0"/>
                </a:moveTo>
                <a:lnTo>
                  <a:pt x="5370555" y="0"/>
                </a:lnTo>
                <a:lnTo>
                  <a:pt x="5370555" y="1178902"/>
                </a:lnTo>
                <a:lnTo>
                  <a:pt x="0" y="1178902"/>
                </a:lnTo>
                <a:lnTo>
                  <a:pt x="0" y="0"/>
                </a:lnTo>
                <a:close/>
              </a:path>
            </a:pathLst>
          </a:custGeom>
          <a:blipFill>
            <a:blip r:embed="rId2"/>
            <a:stretch>
              <a:fillRect/>
            </a:stretch>
          </a:blipFill>
        </p:spPr>
      </p:sp>
      <p:sp>
        <p:nvSpPr>
          <p:cNvPr id="3" name="Freeform 3"/>
          <p:cNvSpPr/>
          <p:nvPr/>
        </p:nvSpPr>
        <p:spPr>
          <a:xfrm>
            <a:off x="6813480" y="1028700"/>
            <a:ext cx="10912451" cy="3852975"/>
          </a:xfrm>
          <a:custGeom>
            <a:avLst/>
            <a:gdLst/>
            <a:ahLst/>
            <a:cxnLst/>
            <a:rect l="l" t="t" r="r" b="b"/>
            <a:pathLst>
              <a:path w="10912451" h="3852975">
                <a:moveTo>
                  <a:pt x="0" y="0"/>
                </a:moveTo>
                <a:lnTo>
                  <a:pt x="10912452" y="0"/>
                </a:lnTo>
                <a:lnTo>
                  <a:pt x="10912452" y="3852975"/>
                </a:lnTo>
                <a:lnTo>
                  <a:pt x="0" y="3852975"/>
                </a:lnTo>
                <a:lnTo>
                  <a:pt x="0" y="0"/>
                </a:lnTo>
                <a:close/>
              </a:path>
            </a:pathLst>
          </a:custGeom>
          <a:blipFill>
            <a:blip r:embed="rId3"/>
            <a:stretch>
              <a:fillRect/>
            </a:stretch>
          </a:blipFill>
        </p:spPr>
      </p:sp>
      <p:sp>
        <p:nvSpPr>
          <p:cNvPr id="4" name="Freeform 4"/>
          <p:cNvSpPr/>
          <p:nvPr/>
        </p:nvSpPr>
        <p:spPr>
          <a:xfrm>
            <a:off x="356956" y="6144825"/>
            <a:ext cx="14026262" cy="4142175"/>
          </a:xfrm>
          <a:custGeom>
            <a:avLst/>
            <a:gdLst/>
            <a:ahLst/>
            <a:cxnLst/>
            <a:rect l="l" t="t" r="r" b="b"/>
            <a:pathLst>
              <a:path w="14026262" h="4142175">
                <a:moveTo>
                  <a:pt x="0" y="0"/>
                </a:moveTo>
                <a:lnTo>
                  <a:pt x="14026262" y="0"/>
                </a:lnTo>
                <a:lnTo>
                  <a:pt x="14026262" y="4142175"/>
                </a:lnTo>
                <a:lnTo>
                  <a:pt x="0" y="4142175"/>
                </a:lnTo>
                <a:lnTo>
                  <a:pt x="0" y="0"/>
                </a:lnTo>
                <a:close/>
              </a:path>
            </a:pathLst>
          </a:custGeom>
          <a:blipFill>
            <a:blip r:embed="rId4"/>
            <a:stretch>
              <a:fillRect/>
            </a:stretch>
          </a:blipFill>
        </p:spPr>
      </p:sp>
      <p:sp>
        <p:nvSpPr>
          <p:cNvPr id="5" name="TextBox 5"/>
          <p:cNvSpPr txBox="1"/>
          <p:nvPr/>
        </p:nvSpPr>
        <p:spPr>
          <a:xfrm>
            <a:off x="66894" y="-152639"/>
            <a:ext cx="9743174" cy="749502"/>
          </a:xfrm>
          <a:prstGeom prst="rect">
            <a:avLst/>
          </a:prstGeom>
        </p:spPr>
        <p:txBody>
          <a:bodyPr lIns="0" tIns="0" rIns="0" bIns="0" rtlCol="0" anchor="t">
            <a:spAutoFit/>
          </a:bodyPr>
          <a:lstStyle/>
          <a:p>
            <a:pPr>
              <a:lnSpc>
                <a:spcPts val="6595"/>
              </a:lnSpc>
            </a:pPr>
            <a:r>
              <a:rPr lang="en-US" sz="3664">
                <a:solidFill>
                  <a:srgbClr val="545454"/>
                </a:solidFill>
                <a:latin typeface="Montserrat"/>
              </a:rPr>
              <a:t>check NULLS </a:t>
            </a:r>
          </a:p>
        </p:txBody>
      </p:sp>
      <p:sp>
        <p:nvSpPr>
          <p:cNvPr id="6" name="TextBox 6"/>
          <p:cNvSpPr txBox="1"/>
          <p:nvPr/>
        </p:nvSpPr>
        <p:spPr>
          <a:xfrm>
            <a:off x="6813480" y="-73227"/>
            <a:ext cx="9743174" cy="749502"/>
          </a:xfrm>
          <a:prstGeom prst="rect">
            <a:avLst/>
          </a:prstGeom>
        </p:spPr>
        <p:txBody>
          <a:bodyPr lIns="0" tIns="0" rIns="0" bIns="0" rtlCol="0" anchor="t">
            <a:spAutoFit/>
          </a:bodyPr>
          <a:lstStyle/>
          <a:p>
            <a:pPr>
              <a:lnSpc>
                <a:spcPts val="6595"/>
              </a:lnSpc>
            </a:pPr>
            <a:r>
              <a:rPr lang="en-US" sz="3664">
                <a:solidFill>
                  <a:srgbClr val="545454"/>
                </a:solidFill>
                <a:latin typeface="Montserrat"/>
              </a:rPr>
              <a:t>data type before preprocessing</a:t>
            </a:r>
          </a:p>
        </p:txBody>
      </p:sp>
      <p:sp>
        <p:nvSpPr>
          <p:cNvPr id="7" name="TextBox 7"/>
          <p:cNvSpPr txBox="1"/>
          <p:nvPr/>
        </p:nvSpPr>
        <p:spPr>
          <a:xfrm>
            <a:off x="402592" y="5038486"/>
            <a:ext cx="10649837" cy="749502"/>
          </a:xfrm>
          <a:prstGeom prst="rect">
            <a:avLst/>
          </a:prstGeom>
        </p:spPr>
        <p:txBody>
          <a:bodyPr lIns="0" tIns="0" rIns="0" bIns="0" rtlCol="0" anchor="t">
            <a:spAutoFit/>
          </a:bodyPr>
          <a:lstStyle/>
          <a:p>
            <a:pPr>
              <a:lnSpc>
                <a:spcPts val="6595"/>
              </a:lnSpc>
            </a:pPr>
            <a:r>
              <a:rPr lang="en-US" sz="3664">
                <a:solidFill>
                  <a:srgbClr val="545454"/>
                </a:solidFill>
                <a:latin typeface="Montserrat"/>
              </a:rPr>
              <a:t>data type after preprocessing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1028700"/>
            <a:ext cx="18288000" cy="5200842"/>
          </a:xfrm>
          <a:custGeom>
            <a:avLst/>
            <a:gdLst/>
            <a:ahLst/>
            <a:cxnLst/>
            <a:rect l="l" t="t" r="r" b="b"/>
            <a:pathLst>
              <a:path w="18288000" h="5200842">
                <a:moveTo>
                  <a:pt x="0" y="0"/>
                </a:moveTo>
                <a:lnTo>
                  <a:pt x="18288000" y="0"/>
                </a:lnTo>
                <a:lnTo>
                  <a:pt x="18288000" y="5200842"/>
                </a:lnTo>
                <a:lnTo>
                  <a:pt x="0" y="5200842"/>
                </a:lnTo>
                <a:lnTo>
                  <a:pt x="0" y="0"/>
                </a:lnTo>
                <a:close/>
              </a:path>
            </a:pathLst>
          </a:custGeom>
          <a:blipFill>
            <a:blip r:embed="rId2"/>
            <a:stretch>
              <a:fillRect t="-145" r="-1095" b="-145"/>
            </a:stretch>
          </a:blipFill>
        </p:spPr>
      </p:sp>
      <p:sp>
        <p:nvSpPr>
          <p:cNvPr id="3" name="TextBox 3"/>
          <p:cNvSpPr txBox="1"/>
          <p:nvPr/>
        </p:nvSpPr>
        <p:spPr>
          <a:xfrm>
            <a:off x="66894" y="-152639"/>
            <a:ext cx="9743174" cy="749502"/>
          </a:xfrm>
          <a:prstGeom prst="rect">
            <a:avLst/>
          </a:prstGeom>
        </p:spPr>
        <p:txBody>
          <a:bodyPr lIns="0" tIns="0" rIns="0" bIns="0" rtlCol="0" anchor="t">
            <a:spAutoFit/>
          </a:bodyPr>
          <a:lstStyle/>
          <a:p>
            <a:pPr>
              <a:lnSpc>
                <a:spcPts val="6595"/>
              </a:lnSpc>
            </a:pPr>
            <a:r>
              <a:rPr lang="en-US" sz="3664">
                <a:solidFill>
                  <a:srgbClr val="545454"/>
                </a:solidFill>
                <a:latin typeface="Montserrat"/>
              </a:rPr>
              <a:t>show summary of data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4EADE"/>
            </a:solidFill>
          </p:spPr>
        </p:sp>
        <p:sp>
          <p:nvSpPr>
            <p:cNvPr id="4" name="TextBox 4"/>
            <p:cNvSpPr txBox="1"/>
            <p:nvPr/>
          </p:nvSpPr>
          <p:spPr>
            <a:xfrm>
              <a:off x="0" y="-57150"/>
              <a:ext cx="4816593"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a:off x="14537726" y="0"/>
            <a:ext cx="3750274" cy="3081890"/>
          </a:xfrm>
          <a:custGeom>
            <a:avLst/>
            <a:gdLst/>
            <a:ahLst/>
            <a:cxnLst/>
            <a:rect l="l" t="t" r="r" b="b"/>
            <a:pathLst>
              <a:path w="3750274" h="3081890">
                <a:moveTo>
                  <a:pt x="0" y="0"/>
                </a:moveTo>
                <a:lnTo>
                  <a:pt x="3750274" y="0"/>
                </a:lnTo>
                <a:lnTo>
                  <a:pt x="3750274" y="3081890"/>
                </a:lnTo>
                <a:lnTo>
                  <a:pt x="0" y="3081890"/>
                </a:lnTo>
                <a:lnTo>
                  <a:pt x="0" y="0"/>
                </a:lnTo>
                <a:close/>
              </a:path>
            </a:pathLst>
          </a:custGeom>
          <a:blipFill>
            <a:blip r:embed="rId2"/>
            <a:stretch>
              <a:fillRect t="-25453" b="-7356"/>
            </a:stretch>
          </a:blipFill>
        </p:spPr>
      </p:sp>
      <p:sp>
        <p:nvSpPr>
          <p:cNvPr id="6" name="Freeform 6"/>
          <p:cNvSpPr/>
          <p:nvPr/>
        </p:nvSpPr>
        <p:spPr>
          <a:xfrm>
            <a:off x="0" y="0"/>
            <a:ext cx="11325610" cy="5143500"/>
          </a:xfrm>
          <a:custGeom>
            <a:avLst/>
            <a:gdLst/>
            <a:ahLst/>
            <a:cxnLst/>
            <a:rect l="l" t="t" r="r" b="b"/>
            <a:pathLst>
              <a:path w="11325610" h="5143500">
                <a:moveTo>
                  <a:pt x="0" y="0"/>
                </a:moveTo>
                <a:lnTo>
                  <a:pt x="11325610" y="0"/>
                </a:lnTo>
                <a:lnTo>
                  <a:pt x="11325610" y="5143500"/>
                </a:lnTo>
                <a:lnTo>
                  <a:pt x="0" y="5143500"/>
                </a:lnTo>
                <a:lnTo>
                  <a:pt x="0" y="0"/>
                </a:lnTo>
                <a:close/>
              </a:path>
            </a:pathLst>
          </a:custGeom>
          <a:blipFill>
            <a:blip r:embed="rId3"/>
            <a:stretch>
              <a:fillRect l="-1140" r="-1140"/>
            </a:stretch>
          </a:blipFill>
        </p:spPr>
      </p:sp>
      <p:sp>
        <p:nvSpPr>
          <p:cNvPr id="7" name="Freeform 7"/>
          <p:cNvSpPr/>
          <p:nvPr/>
        </p:nvSpPr>
        <p:spPr>
          <a:xfrm>
            <a:off x="6899577" y="5138211"/>
            <a:ext cx="11388423" cy="5148789"/>
          </a:xfrm>
          <a:custGeom>
            <a:avLst/>
            <a:gdLst/>
            <a:ahLst/>
            <a:cxnLst/>
            <a:rect l="l" t="t" r="r" b="b"/>
            <a:pathLst>
              <a:path w="11388423" h="5148789">
                <a:moveTo>
                  <a:pt x="0" y="0"/>
                </a:moveTo>
                <a:lnTo>
                  <a:pt x="11388423" y="0"/>
                </a:lnTo>
                <a:lnTo>
                  <a:pt x="11388423" y="5148789"/>
                </a:lnTo>
                <a:lnTo>
                  <a:pt x="0" y="5148789"/>
                </a:lnTo>
                <a:lnTo>
                  <a:pt x="0" y="0"/>
                </a:lnTo>
                <a:close/>
              </a:path>
            </a:pathLst>
          </a:custGeom>
          <a:blipFill>
            <a:blip r:embed="rId4"/>
            <a:stretch>
              <a:fillRect/>
            </a:stretch>
          </a:blipFill>
        </p:spPr>
      </p:sp>
      <p:sp>
        <p:nvSpPr>
          <p:cNvPr id="8" name="Freeform 8"/>
          <p:cNvSpPr/>
          <p:nvPr/>
        </p:nvSpPr>
        <p:spPr>
          <a:xfrm>
            <a:off x="9525" y="7205110"/>
            <a:ext cx="3750274" cy="3081890"/>
          </a:xfrm>
          <a:custGeom>
            <a:avLst/>
            <a:gdLst/>
            <a:ahLst/>
            <a:cxnLst/>
            <a:rect l="l" t="t" r="r" b="b"/>
            <a:pathLst>
              <a:path w="3750274" h="3081890">
                <a:moveTo>
                  <a:pt x="0" y="0"/>
                </a:moveTo>
                <a:lnTo>
                  <a:pt x="3750274" y="0"/>
                </a:lnTo>
                <a:lnTo>
                  <a:pt x="3750274" y="3081890"/>
                </a:lnTo>
                <a:lnTo>
                  <a:pt x="0" y="3081890"/>
                </a:lnTo>
                <a:lnTo>
                  <a:pt x="0" y="0"/>
                </a:lnTo>
                <a:close/>
              </a:path>
            </a:pathLst>
          </a:custGeom>
          <a:blipFill>
            <a:blip r:embed="rId2"/>
            <a:stretch>
              <a:fillRect t="-25453" b="-7356"/>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grpSp>
        <p:nvGrpSpPr>
          <p:cNvPr id="2" name="Group 2"/>
          <p:cNvGrpSpPr/>
          <p:nvPr/>
        </p:nvGrpSpPr>
        <p:grpSpPr>
          <a:xfrm>
            <a:off x="-194283" y="0"/>
            <a:ext cx="7338302" cy="10287000"/>
            <a:chOff x="0" y="0"/>
            <a:chExt cx="1932722" cy="2709333"/>
          </a:xfrm>
        </p:grpSpPr>
        <p:sp>
          <p:nvSpPr>
            <p:cNvPr id="3" name="Freeform 3"/>
            <p:cNvSpPr/>
            <p:nvPr/>
          </p:nvSpPr>
          <p:spPr>
            <a:xfrm>
              <a:off x="0" y="0"/>
              <a:ext cx="1932722" cy="2709333"/>
            </a:xfrm>
            <a:custGeom>
              <a:avLst/>
              <a:gdLst/>
              <a:ahLst/>
              <a:cxnLst/>
              <a:rect l="l" t="t" r="r" b="b"/>
              <a:pathLst>
                <a:path w="1932722" h="2709333">
                  <a:moveTo>
                    <a:pt x="0" y="0"/>
                  </a:moveTo>
                  <a:lnTo>
                    <a:pt x="1932722" y="0"/>
                  </a:lnTo>
                  <a:lnTo>
                    <a:pt x="1932722" y="2709333"/>
                  </a:lnTo>
                  <a:lnTo>
                    <a:pt x="0" y="2709333"/>
                  </a:lnTo>
                  <a:close/>
                </a:path>
              </a:pathLst>
            </a:custGeom>
            <a:solidFill>
              <a:srgbClr val="F4EADE"/>
            </a:solidFill>
          </p:spPr>
        </p:sp>
        <p:sp>
          <p:nvSpPr>
            <p:cNvPr id="4" name="TextBox 4"/>
            <p:cNvSpPr txBox="1"/>
            <p:nvPr/>
          </p:nvSpPr>
          <p:spPr>
            <a:xfrm>
              <a:off x="0" y="-57150"/>
              <a:ext cx="1932722" cy="2766483"/>
            </a:xfrm>
            <a:prstGeom prst="rect">
              <a:avLst/>
            </a:prstGeom>
          </p:spPr>
          <p:txBody>
            <a:bodyPr lIns="50800" tIns="50800" rIns="50800" bIns="50800" rtlCol="0" anchor="ctr"/>
            <a:lstStyle/>
            <a:p>
              <a:pPr algn="ctr">
                <a:lnSpc>
                  <a:spcPts val="2799"/>
                </a:lnSpc>
              </a:pPr>
              <a:endParaRPr/>
            </a:p>
          </p:txBody>
        </p:sp>
      </p:grpSp>
      <p:sp>
        <p:nvSpPr>
          <p:cNvPr id="5" name="Freeform 5"/>
          <p:cNvSpPr/>
          <p:nvPr/>
        </p:nvSpPr>
        <p:spPr>
          <a:xfrm rot="-2032402">
            <a:off x="417857" y="505109"/>
            <a:ext cx="3972265" cy="3406217"/>
          </a:xfrm>
          <a:custGeom>
            <a:avLst/>
            <a:gdLst/>
            <a:ahLst/>
            <a:cxnLst/>
            <a:rect l="l" t="t" r="r" b="b"/>
            <a:pathLst>
              <a:path w="3972265" h="3406217">
                <a:moveTo>
                  <a:pt x="0" y="0"/>
                </a:moveTo>
                <a:lnTo>
                  <a:pt x="3972265" y="0"/>
                </a:lnTo>
                <a:lnTo>
                  <a:pt x="3972265" y="3406217"/>
                </a:lnTo>
                <a:lnTo>
                  <a:pt x="0" y="3406217"/>
                </a:lnTo>
                <a:lnTo>
                  <a:pt x="0" y="0"/>
                </a:lnTo>
                <a:close/>
              </a:path>
            </a:pathLst>
          </a:custGeom>
          <a:blipFill>
            <a:blip r:embed="rId2">
              <a:alphaModFix amt="30000"/>
            </a:blip>
            <a:stretch>
              <a:fillRect/>
            </a:stretch>
          </a:blipFill>
        </p:spPr>
      </p:sp>
      <p:sp>
        <p:nvSpPr>
          <p:cNvPr id="6" name="Freeform 6"/>
          <p:cNvSpPr/>
          <p:nvPr/>
        </p:nvSpPr>
        <p:spPr>
          <a:xfrm>
            <a:off x="-194283" y="-1235069"/>
            <a:ext cx="5429162" cy="5925416"/>
          </a:xfrm>
          <a:custGeom>
            <a:avLst/>
            <a:gdLst/>
            <a:ahLst/>
            <a:cxnLst/>
            <a:rect l="l" t="t" r="r" b="b"/>
            <a:pathLst>
              <a:path w="5429162" h="5925416">
                <a:moveTo>
                  <a:pt x="0" y="0"/>
                </a:moveTo>
                <a:lnTo>
                  <a:pt x="5429162" y="0"/>
                </a:lnTo>
                <a:lnTo>
                  <a:pt x="5429162" y="5925416"/>
                </a:lnTo>
                <a:lnTo>
                  <a:pt x="0" y="5925416"/>
                </a:lnTo>
                <a:lnTo>
                  <a:pt x="0" y="0"/>
                </a:lnTo>
                <a:close/>
              </a:path>
            </a:pathLst>
          </a:custGeom>
          <a:blipFill>
            <a:blip r:embed="rId3"/>
            <a:stretch>
              <a:fillRect/>
            </a:stretch>
          </a:blipFill>
        </p:spPr>
      </p:sp>
      <p:sp>
        <p:nvSpPr>
          <p:cNvPr id="7" name="Freeform 7"/>
          <p:cNvSpPr/>
          <p:nvPr/>
        </p:nvSpPr>
        <p:spPr>
          <a:xfrm>
            <a:off x="7154905" y="1057952"/>
            <a:ext cx="11289044" cy="7454470"/>
          </a:xfrm>
          <a:custGeom>
            <a:avLst/>
            <a:gdLst/>
            <a:ahLst/>
            <a:cxnLst/>
            <a:rect l="l" t="t" r="r" b="b"/>
            <a:pathLst>
              <a:path w="11289044" h="7454470">
                <a:moveTo>
                  <a:pt x="0" y="0"/>
                </a:moveTo>
                <a:lnTo>
                  <a:pt x="11289044" y="0"/>
                </a:lnTo>
                <a:lnTo>
                  <a:pt x="11289044" y="7454470"/>
                </a:lnTo>
                <a:lnTo>
                  <a:pt x="0" y="7454470"/>
                </a:lnTo>
                <a:lnTo>
                  <a:pt x="0" y="0"/>
                </a:lnTo>
                <a:close/>
              </a:path>
            </a:pathLst>
          </a:custGeom>
          <a:blipFill>
            <a:blip r:embed="rId4"/>
            <a:stretch>
              <a:fillRect l="-3755" r="-3755"/>
            </a:stretch>
          </a:blipFill>
        </p:spPr>
      </p:sp>
      <p:sp>
        <p:nvSpPr>
          <p:cNvPr id="8" name="TextBox 8"/>
          <p:cNvSpPr txBox="1"/>
          <p:nvPr/>
        </p:nvSpPr>
        <p:spPr>
          <a:xfrm>
            <a:off x="396513" y="5004672"/>
            <a:ext cx="6345383" cy="902086"/>
          </a:xfrm>
          <a:prstGeom prst="rect">
            <a:avLst/>
          </a:prstGeom>
        </p:spPr>
        <p:txBody>
          <a:bodyPr lIns="0" tIns="0" rIns="0" bIns="0" rtlCol="0" anchor="t">
            <a:spAutoFit/>
          </a:bodyPr>
          <a:lstStyle/>
          <a:p>
            <a:pPr algn="ctr">
              <a:lnSpc>
                <a:spcPts val="6316"/>
              </a:lnSpc>
            </a:pPr>
            <a:r>
              <a:rPr lang="en-US" sz="7995">
                <a:solidFill>
                  <a:srgbClr val="000000"/>
                </a:solidFill>
                <a:latin typeface="Sacramento"/>
              </a:rPr>
              <a:t>  Visualizations</a:t>
            </a:r>
          </a:p>
        </p:txBody>
      </p:sp>
      <p:sp>
        <p:nvSpPr>
          <p:cNvPr id="9" name="TextBox 9"/>
          <p:cNvSpPr txBox="1"/>
          <p:nvPr/>
        </p:nvSpPr>
        <p:spPr>
          <a:xfrm>
            <a:off x="7124716" y="394206"/>
            <a:ext cx="7416952" cy="803288"/>
          </a:xfrm>
          <a:prstGeom prst="rect">
            <a:avLst/>
          </a:prstGeom>
        </p:spPr>
        <p:txBody>
          <a:bodyPr lIns="0" tIns="0" rIns="0" bIns="0" rtlCol="0" anchor="t">
            <a:spAutoFit/>
          </a:bodyPr>
          <a:lstStyle/>
          <a:p>
            <a:pPr algn="ctr">
              <a:lnSpc>
                <a:spcPts val="5684"/>
              </a:lnSpc>
            </a:pPr>
            <a:r>
              <a:rPr lang="en-US" sz="7195" dirty="0">
                <a:solidFill>
                  <a:srgbClr val="000000"/>
                </a:solidFill>
                <a:latin typeface="Sacramento"/>
              </a:rPr>
              <a:t>1-Bar chart</a:t>
            </a:r>
          </a:p>
        </p:txBody>
      </p:sp>
      <p:sp>
        <p:nvSpPr>
          <p:cNvPr id="10" name="TextBox 10"/>
          <p:cNvSpPr txBox="1"/>
          <p:nvPr/>
        </p:nvSpPr>
        <p:spPr>
          <a:xfrm>
            <a:off x="7467600" y="8391635"/>
            <a:ext cx="10058400" cy="1379417"/>
          </a:xfrm>
          <a:prstGeom prst="rect">
            <a:avLst/>
          </a:prstGeom>
        </p:spPr>
        <p:txBody>
          <a:bodyPr wrap="square" lIns="0" tIns="0" rIns="0" bIns="0" rtlCol="0" anchor="t">
            <a:spAutoFit/>
          </a:bodyPr>
          <a:lstStyle/>
          <a:p>
            <a:pPr>
              <a:lnSpc>
                <a:spcPts val="5695"/>
              </a:lnSpc>
            </a:pPr>
            <a:r>
              <a:rPr lang="en-US" sz="3164" dirty="0">
                <a:solidFill>
                  <a:srgbClr val="545454"/>
                </a:solidFill>
                <a:latin typeface="Montserrat"/>
              </a:rPr>
              <a:t>Bar chart of Companies Representation that show company number 4 is the highest one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511</Words>
  <Application>Microsoft Office PowerPoint</Application>
  <PresentationFormat>Custom</PresentationFormat>
  <Paragraphs>67</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Sacramento</vt:lpstr>
      <vt:lpstr>Roca One</vt:lpstr>
      <vt:lpstr>Montserrat Bold</vt:lpstr>
      <vt:lpstr>Poppins</vt:lpstr>
      <vt:lpstr>Montserrat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Fashion Minimalist Presentation</dc:title>
  <cp:lastModifiedBy>hp</cp:lastModifiedBy>
  <cp:revision>3</cp:revision>
  <dcterms:created xsi:type="dcterms:W3CDTF">2006-08-16T00:00:00Z</dcterms:created>
  <dcterms:modified xsi:type="dcterms:W3CDTF">2023-12-19T19:31:51Z</dcterms:modified>
  <dc:identifier>DAF3DRA8z9o</dc:identifier>
</cp:coreProperties>
</file>

<file path=docProps/thumbnail.jpeg>
</file>